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12192000" cy="6858000"/>
  <p:notesSz cx="6858000" cy="12192000"/>
  <p:custDataLst>
    <p:tags r:id="rId40"/>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81" autoAdjust="0"/>
    <p:restoredTop sz="94610"/>
  </p:normalViewPr>
  <p:slideViewPr>
    <p:cSldViewPr snapToGrid="0" snapToObjects="1">
      <p:cViewPr varScale="1">
        <p:scale>
          <a:sx n="110" d="100"/>
          <a:sy n="110" d="100"/>
        </p:scale>
        <p:origin x="114"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gs" Target="tags/tag1.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62dab852f2339065b1e8d4d#tid=663999cd748a190009dd90b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endParaRPr lang="en-US" sz="4450" dirty="0"/>
          </a:p>
        </p:txBody>
      </p:sp>
      <p:sp>
        <p:nvSpPr>
          <p:cNvPr id="4" name="MasterShapeName"/>
          <p:cNvSpPr/>
          <p:nvPr/>
        </p:nvSpPr>
        <p:spPr>
          <a:xfrm>
            <a:off x="557784" y="923544"/>
            <a:ext cx="5202936"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必修第三册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7.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27.jpeg"/><Relationship Id="rId1"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7.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7.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6.xml"/><Relationship Id="rId4" Type="http://schemas.openxmlformats.org/officeDocument/2006/relationships/slide" Target="slide24.xml"/><Relationship Id="rId3" Type="http://schemas.openxmlformats.org/officeDocument/2006/relationships/slide" Target="slide12.xml"/><Relationship Id="rId2" Type="http://schemas.openxmlformats.org/officeDocument/2006/relationships/image" Target="../media/image8.jpeg"/><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e3a51fe9?pid=f546983ca&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典例精讲</a:t>
            </a:r>
            <a:endParaRPr lang="en-US" altLang="zh-CN" sz="3200" dirty="0"/>
          </a:p>
        </p:txBody>
      </p:sp>
      <p:sp>
        <p:nvSpPr>
          <p:cNvPr id="3" name="QC_5_BD.14_1#2ab9648ee?pid=8e3a51fe9&amp;color=0,0,0&amp;vtp=1&amp;bbb=1&amp;hb=1"/>
          <p:cNvSpPr/>
          <p:nvPr/>
        </p:nvSpPr>
        <p:spPr>
          <a:xfrm>
            <a:off x="612648" y="1181724"/>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28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现代生活离不开电源，电子表、照相机、移动电话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、计算器及许</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多电子产品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，都需要配备各式各样的电源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。以下关于电源的说法正确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4" name="QC_5_AN.15_1#2ab9648ee.bracket?pid=8e3a51fe9&amp;color=0,0,0&amp;vpa=6&amp;vtp=1"/>
          <p:cNvSpPr/>
          <p:nvPr/>
        </p:nvSpPr>
        <p:spPr>
          <a:xfrm>
            <a:off x="1600867" y="2463789"/>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5" name="QC_5_BD.16_1#2ab9648ee.choices?pid=8e3a51fe9&amp;color=0,0,0&amp;vtp=1&amp;bbb=1"/>
          <p:cNvSpPr/>
          <p:nvPr/>
        </p:nvSpPr>
        <p:spPr>
          <a:xfrm>
            <a:off x="612648" y="3105848"/>
            <a:ext cx="10963656" cy="249675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电源的作用是将电子由负极不断地搬运到正极</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电源能为电路提供自由电子</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只要电路中有电源，电路中就一定有电流</a:t>
            </a:r>
            <a:endParaRPr lang="en-US" altLang="zh-CN" sz="2800" dirty="0"/>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电源的作用是维持两极之间有稳定的电势差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2ab9648ee?pid=8e3a51fe9&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电源的作用是维持正、负极之间有一定的电势差，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在电源内部，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需要将正极上的电子搬运到负极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，维持电势差不变，故A错误，D</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正确；</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电源不能为电路提供自由电子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，故B错误；若要电路中有电流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，不仅需</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要有电源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，还需要电路是闭合的，两者缺一不可，故C错误。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b561991f.fixed?pid=be60f785f&amp;color=0,173,163&amp;vtp=1&amp;bbb=1"/>
          <p:cNvSpPr/>
          <p:nvPr/>
        </p:nvSpPr>
        <p:spPr>
          <a:xfrm>
            <a:off x="1417320" y="2267712"/>
            <a:ext cx="9363456" cy="1115568"/>
          </a:xfrm>
          <a:prstGeom prst="rect">
            <a:avLst/>
          </a:prstGeom>
          <a:noFill/>
        </p:spPr>
        <p:txBody>
          <a:bodyPr wrap="none" lIns="0" tIns="0" rIns="0" bIns="0" rtlCol="0" anchor="b"/>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任务学习二</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恒定电流</a:t>
            </a:r>
            <a:endParaRPr lang="en-US" altLang="zh-CN" sz="4000" dirty="0"/>
          </a:p>
        </p:txBody>
      </p:sp>
      <p:sp>
        <p:nvSpPr>
          <p:cNvPr id="3" name="C_3#eb561991f"/>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186e7b26?pid=eb561991f&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新知梳理</a:t>
            </a:r>
            <a:endParaRPr lang="en-US" altLang="zh-CN" sz="3200" dirty="0"/>
          </a:p>
        </p:txBody>
      </p:sp>
      <p:sp>
        <p:nvSpPr>
          <p:cNvPr id="3" name="P_5_BD#f16079c18?sp=1&amp;pid=1186e7b26&amp;color=0,0,0&amp;vtp=1&amp;bbb=1"/>
          <p:cNvSpPr/>
          <p:nvPr/>
        </p:nvSpPr>
        <p:spPr>
          <a:xfrm>
            <a:off x="612648" y="1181724"/>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.恒定电场</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（1）定义：由</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的电荷所产生的稳定的电场。</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（2）形成：由</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、导线等电路元件所积累的电荷共同形成的。</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1" hangingPunct="1">
              <a:lnSpc>
                <a:spcPts val="5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（3）特点：任何位置的电荷分布和电场强度都不随时间变化。</a:t>
            </a:r>
            <a:endParaRPr lang="en-US" altLang="zh-CN" sz="2800" dirty="0"/>
          </a:p>
        </p:txBody>
      </p:sp>
      <p:sp>
        <p:nvSpPr>
          <p:cNvPr id="7" name="P_5_AN.18_1#f16079c18.blank?pid=1186e7b26&amp;color=0,0,0&amp;vpa=7&amp;vtp=1&amp;bbb=1"/>
          <p:cNvSpPr/>
          <p:nvPr/>
        </p:nvSpPr>
        <p:spPr>
          <a:xfrm>
            <a:off x="2934367" y="1798944"/>
            <a:ext cx="1687513"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稳定分布</a:t>
            </a:r>
            <a:endParaRPr lang="en-US" altLang="zh-CN" sz="2800" dirty="0"/>
          </a:p>
        </p:txBody>
      </p:sp>
      <p:sp>
        <p:nvSpPr>
          <p:cNvPr id="8" name="P_5_AN.19_1#f16079c18.blank?pid=1186e7b26&amp;color=0,0,0&amp;vpa=8&amp;vtp=1&amp;bbb=1"/>
          <p:cNvSpPr/>
          <p:nvPr/>
        </p:nvSpPr>
        <p:spPr>
          <a:xfrm>
            <a:off x="2934367" y="2446644"/>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电源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f16079c18?sp=1&amp;pid=1186e7b26&amp;color=0,0,0&amp;mp=1&amp;vtp=1&amp;bt=1&amp;bbb=1"/>
          <p:cNvSpPr/>
          <p:nvPr/>
        </p:nvSpPr>
        <p:spPr>
          <a:xfrm>
            <a:off x="612648" y="468000"/>
            <a:ext cx="10963656" cy="31589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.恒定电流</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（1）定义：</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都不随时间变化的电流。</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（2）形成：在恒定电场的作用下，导体中的自由电荷做定向运动，在</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运动过程中与导体内不动的粒子不断碰撞，结果是大量自由电荷定向</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运动的平均速率不随时间变化。</a:t>
            </a:r>
            <a:endParaRPr lang="en-US" altLang="zh-CN" sz="2800" dirty="0"/>
          </a:p>
        </p:txBody>
      </p:sp>
      <p:sp>
        <p:nvSpPr>
          <p:cNvPr id="5" name="P_5_AN.20_1#f16079c18.blank?pid=1186e7b26&amp;color=0,0,0&amp;mp=1&amp;vpa=9&amp;vtp=1&amp;bbb=1"/>
          <p:cNvSpPr/>
          <p:nvPr/>
        </p:nvSpPr>
        <p:spPr>
          <a:xfrm>
            <a:off x="2578767" y="1085220"/>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大小</a:t>
            </a:r>
            <a:endParaRPr lang="en-US" altLang="zh-CN" sz="2800" dirty="0"/>
          </a:p>
        </p:txBody>
      </p:sp>
      <p:sp>
        <p:nvSpPr>
          <p:cNvPr id="6" name="P_5_AN.21_1#f16079c18.blank?pid=1186e7b26&amp;color=0,0,0&amp;mp=1&amp;vpa=10&amp;vtp=1&amp;bbb=1"/>
          <p:cNvSpPr/>
          <p:nvPr/>
        </p:nvSpPr>
        <p:spPr>
          <a:xfrm>
            <a:off x="4001166" y="1085220"/>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方向</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f16079c18?sp=1&amp;pid=1186e7b26&amp;color=0,0,0&amp;vtp=1&amp;bt=1&amp;bbb=1"/>
              <p:cNvSpPr/>
              <p:nvPr/>
            </p:nvSpPr>
            <p:spPr>
              <a:xfrm>
                <a:off x="612648" y="468000"/>
                <a:ext cx="10963656" cy="443985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（1）物理意义：反映了电流的</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程度。</a:t>
                </a:r>
                <a:endParaRPr kumimoji="0" lang="en-US" altLang="zh-CN" sz="28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（2）表达式：</a:t>
                </a:r>
                <a14:m>
                  <m:oMath xmlns:m="http://schemas.openxmlformats.org/officeDocument/2006/math">
                    <m:r>
                      <a:rPr kumimoji="0" lang="en-US" altLang="zh-CN" sz="28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𝐼</m:t>
                    </m:r>
                    <m:r>
                      <a:rPr kumimoji="0" lang="en-US" altLang="zh-CN" sz="28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dirty="0">
                  <a:ln>
                    <a:noFill/>
                  </a:ln>
                  <a:solidFill>
                    <a:srgbClr val="000000"/>
                  </a:solidFill>
                  <a:effectLst/>
                  <a:uLnTx/>
                  <a:uFillTx/>
                  <a:latin typeface="Calibri" panose="020F0502020204030204"/>
                  <a:ea typeface="等线" panose="02010600030101010101" pitchFamily="2" charset="-122"/>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（3）单位：在国际单位制中</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，电流的单位是</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简称安</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，符号是</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。常用的电流单位还有毫安、微安（单位符号分别为</a:t>
                </a:r>
                <a14:m>
                  <m:oMath xmlns:m="http://schemas.openxmlformats.org/officeDocument/2006/math">
                    <m:r>
                      <m:rPr>
                        <m:sty m:val="p"/>
                      </m:rPr>
                      <a:rPr kumimoji="0" lang="en-US" altLang="zh-CN" sz="28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mA</m:t>
                    </m:r>
                  </m:oMath>
                </a14:m>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14:m>
                  <m:oMath xmlns:m="http://schemas.openxmlformats.org/officeDocument/2006/math">
                    <m:r>
                      <a:rPr kumimoji="0" lang="en-US" altLang="zh-CN" sz="28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𝜇</m:t>
                    </m:r>
                    <m:r>
                      <m:rPr>
                        <m:sty m:val="p"/>
                      </m:rPr>
                      <a:rPr kumimoji="0" lang="en-US" altLang="zh-CN" sz="28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A</m:t>
                    </m:r>
                  </m:oMath>
                </a14:m>
                <a:r>
                  <a:rPr kumimoji="0" lang="en-US" altLang="zh-CN" sz="100" b="0" i="0" u="none" strike="noStrike" kern="0" cap="none" spc="-99900" normalizeH="0" baseline="0" noProof="0" dirty="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dirty="0">
                  <a:ln>
                    <a:noFill/>
                  </a:ln>
                  <a:solidFill>
                    <a:srgbClr val="000000"/>
                  </a:solidFill>
                  <a:effectLst/>
                  <a:uLnTx/>
                  <a:uFillTx/>
                  <a:latin typeface="Calibri" panose="020F0502020204030204"/>
                  <a:ea typeface="等线" panose="02010600030101010101" pitchFamily="2" charset="-122"/>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（4）电流的方向：规定</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定向移动的方向为电流方向。与负电</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49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荷定向移动的方向</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solidFill>
                    <a:srgbClr val="000000"/>
                  </a:solidFill>
                </a:endParaRPr>
              </a:p>
            </p:txBody>
          </p:sp>
        </mc:Choice>
        <mc:Fallback>
          <p:sp>
            <p:nvSpPr>
              <p:cNvPr id="2" name="P_5_BD#f16079c18?sp=1&amp;pid=1186e7b26&amp;color=0,0,0&amp;vtp=1&amp;bt=1&amp;bbb=1"/>
              <p:cNvSpPr>
                <a:spLocks noRot="1" noChangeAspect="1" noMove="1" noResize="1" noEditPoints="1" noAdjustHandles="1" noChangeArrowheads="1" noChangeShapeType="1" noTextEdit="1"/>
              </p:cNvSpPr>
              <p:nvPr/>
            </p:nvSpPr>
            <p:spPr>
              <a:xfrm>
                <a:off x="612648" y="468000"/>
                <a:ext cx="10963656" cy="4439857"/>
              </a:xfrm>
              <a:prstGeom prst="rect">
                <a:avLst/>
              </a:prstGeom>
              <a:blipFill rotWithShape="1">
                <a:blip r:embed="rId1"/>
                <a:stretch>
                  <a:fillRect l="-5" r="2" b="-1546"/>
                </a:stretch>
              </a:blipFill>
            </p:spPr>
            <p:txBody>
              <a:bodyPr/>
              <a:lstStyle/>
              <a:p>
                <a:r>
                  <a:rPr lang="zh-CN" altLang="en-US">
                    <a:noFill/>
                  </a:rPr>
                  <a:t> </a:t>
                </a:r>
              </a:p>
            </p:txBody>
          </p:sp>
        </mc:Fallback>
      </mc:AlternateContent>
      <p:sp>
        <p:nvSpPr>
          <p:cNvPr id="7" name="P_5_AN.22_1#f16079c18.blank?pid=1186e7b26&amp;color=0,0,0&amp;vpa=11&amp;vtp=1&amp;bbb=1"/>
          <p:cNvSpPr/>
          <p:nvPr/>
        </p:nvSpPr>
        <p:spPr>
          <a:xfrm>
            <a:off x="5423566" y="1085220"/>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强弱</a:t>
            </a:r>
            <a:endParaRPr lang="en-US" altLang="zh-CN" sz="2800" dirty="0">
              <a:solidFill>
                <a:srgbClr val="FF0000"/>
              </a:solidFill>
            </a:endParaRPr>
          </a:p>
        </p:txBody>
      </p:sp>
      <mc:AlternateContent xmlns:mc="http://schemas.openxmlformats.org/markup-compatibility/2006">
        <mc:Choice xmlns:a14="http://schemas.microsoft.com/office/drawing/2010/main" Requires="a14">
          <p:sp>
            <p:nvSpPr>
              <p:cNvPr id="8" name="P_5_AN.23_1#f16079c18.blank?pid=1186e7b26&amp;color=0,0,0&amp;vpa=12&amp;vtp=1&amp;bbb=1&amp;rh=48.6"/>
              <p:cNvSpPr/>
              <p:nvPr/>
            </p:nvSpPr>
            <p:spPr>
              <a:xfrm>
                <a:off x="3445319" y="1715077"/>
                <a:ext cx="338138" cy="561340"/>
              </a:xfrm>
              <a:prstGeom prst="rect">
                <a:avLst/>
              </a:prstGeom>
              <a:noFill/>
            </p:spPr>
            <p:txBody>
              <a:bodyPr wrap="none" lIns="0" tIns="0" rIns="0" bIns="0" rtlCol="0" anchor="t"/>
              <a:lstStyle/>
              <a:p>
                <a:pPr algn="ctr" latinLnBrk="1">
                  <a:lnSpc>
                    <a:spcPts val="4400"/>
                  </a:lnSpc>
                </a:pPr>
                <a14:m>
                  <m:oMath xmlns:m="http://schemas.openxmlformats.org/officeDocument/2006/math">
                    <m:f>
                      <m:fPr>
                        <m:ctrlPr>
                          <a:rPr lang="en-US" altLang="zh-CN" sz="2800" b="1" i="1" dirty="0" smtClean="0">
                            <a:solidFill>
                              <a:srgbClr val="FF0000"/>
                            </a:solidFill>
                            <a:latin typeface="Cambria Math" panose="02040503050406030204" pitchFamily="18" charset="0"/>
                            <a:ea typeface="楷体" panose="02010609060101010101" pitchFamily="34" charset="-122"/>
                            <a:cs typeface="Times New Roman" panose="02020603050405020304" pitchFamily="34" charset="-120"/>
                          </a:rPr>
                        </m:ctrlPr>
                      </m:fPr>
                      <m:num>
                        <m:r>
                          <a:rPr lang="en-US" altLang="zh-CN" sz="2800" b="1" i="0" dirty="0">
                            <a:solidFill>
                              <a:srgbClr val="FF0000"/>
                            </a:solidFill>
                            <a:latin typeface="Cambria Math" panose="02040503050406030204" pitchFamily="18" charset="0"/>
                            <a:ea typeface="楷体" panose="02010609060101010101" pitchFamily="34" charset="-122"/>
                            <a:cs typeface="Times New Roman" panose="02020603050405020304" pitchFamily="34" charset="-120"/>
                          </a:rPr>
                          <m:t>𝒒</m:t>
                        </m:r>
                      </m:num>
                      <m:den>
                        <m:r>
                          <a:rPr lang="en-US" altLang="zh-CN" sz="2800" b="1" i="0" dirty="0">
                            <a:solidFill>
                              <a:srgbClr val="FF0000"/>
                            </a:solidFill>
                            <a:latin typeface="Cambria Math" panose="02040503050406030204" pitchFamily="18" charset="0"/>
                            <a:ea typeface="楷体" panose="02010609060101010101" pitchFamily="34" charset="-122"/>
                            <a:cs typeface="Times New Roman" panose="02020603050405020304" pitchFamily="34" charset="-120"/>
                          </a:rPr>
                          <m:t>𝒕</m:t>
                        </m:r>
                      </m:den>
                    </m:f>
                  </m:oMath>
                </a14:m>
                <a:r>
                  <a:rPr lang="en-US" altLang="zh-CN" sz="100" b="1"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00" dirty="0"/>
              </a:p>
            </p:txBody>
          </p:sp>
        </mc:Choice>
        <mc:Fallback>
          <p:sp>
            <p:nvSpPr>
              <p:cNvPr id="8" name="P_5_AN.23_1#f16079c18.blank?pid=1186e7b26&amp;color=0,0,0&amp;vpa=12&amp;vtp=1&amp;bbb=1&amp;rh=48.6"/>
              <p:cNvSpPr>
                <a:spLocks noRot="1" noChangeAspect="1" noMove="1" noResize="1" noEditPoints="1" noAdjustHandles="1" noChangeArrowheads="1" noChangeShapeType="1" noTextEdit="1"/>
              </p:cNvSpPr>
              <p:nvPr/>
            </p:nvSpPr>
            <p:spPr>
              <a:xfrm>
                <a:off x="3445319" y="1715077"/>
                <a:ext cx="338138" cy="561340"/>
              </a:xfrm>
              <a:prstGeom prst="rect">
                <a:avLst/>
              </a:prstGeom>
              <a:blipFill rotWithShape="1">
                <a:blip r:embed="rId2"/>
                <a:stretch>
                  <a:fillRect l="-131" t="-103" r="38" b="103"/>
                </a:stretch>
              </a:blipFill>
            </p:spPr>
            <p:txBody>
              <a:bodyPr/>
              <a:lstStyle/>
              <a:p>
                <a:r>
                  <a:rPr lang="zh-CN" altLang="en-US">
                    <a:noFill/>
                  </a:rPr>
                  <a:t> </a:t>
                </a:r>
              </a:p>
            </p:txBody>
          </p:sp>
        </mc:Fallback>
      </mc:AlternateContent>
      <p:sp>
        <p:nvSpPr>
          <p:cNvPr id="9" name="P_5_AN.24_1#f16079c18.blank?pid=1186e7b26&amp;color=0,0,0&amp;vpa=13&amp;vtp=1&amp;bbb=1"/>
          <p:cNvSpPr/>
          <p:nvPr/>
        </p:nvSpPr>
        <p:spPr>
          <a:xfrm>
            <a:off x="7557167" y="2380620"/>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安培</a:t>
            </a:r>
            <a:endParaRPr lang="en-US" altLang="zh-CN" sz="2800" dirty="0">
              <a:solidFill>
                <a:srgbClr val="FF0000"/>
              </a:solidFill>
            </a:endParaRPr>
          </a:p>
        </p:txBody>
      </p:sp>
      <p:sp>
        <p:nvSpPr>
          <p:cNvPr id="10" name="P_5_AN.25_1#f16079c18.blank?pid=1186e7b26&amp;color=0,0,0&amp;vpa=14&amp;vtp=1&amp;bbb=1"/>
          <p:cNvSpPr/>
          <p:nvPr/>
        </p:nvSpPr>
        <p:spPr>
          <a:xfrm>
            <a:off x="4356766" y="3676020"/>
            <a:ext cx="133032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正电荷</a:t>
            </a:r>
            <a:endParaRPr lang="en-US" altLang="zh-CN" sz="2800" dirty="0">
              <a:solidFill>
                <a:srgbClr val="FF0000"/>
              </a:solidFill>
            </a:endParaRPr>
          </a:p>
        </p:txBody>
      </p:sp>
      <p:sp>
        <p:nvSpPr>
          <p:cNvPr id="11" name="P_5_AN.26_1#f16079c18.blank?pid=1186e7b26&amp;color=0,0,0&amp;vpa=15&amp;vtp=1&amp;bbb=1"/>
          <p:cNvSpPr/>
          <p:nvPr/>
        </p:nvSpPr>
        <p:spPr>
          <a:xfrm>
            <a:off x="3467766" y="4302765"/>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相反</a:t>
            </a:r>
            <a:endParaRPr lang="en-US" altLang="zh-CN" sz="28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P spid="11"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68dec6f1?pid=1186e7b26&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思考交流</a:t>
            </a:r>
            <a:endParaRPr lang="en-US" altLang="zh-CN" sz="3000" dirty="0"/>
          </a:p>
        </p:txBody>
      </p:sp>
      <p:sp>
        <p:nvSpPr>
          <p:cNvPr id="3" name="QO_6_BD.27_1#b88f7d24d?pid=068dec6f1&amp;color=0,0,0&amp;vtp=1&amp;bbb=1"/>
          <p:cNvSpPr/>
          <p:nvPr/>
        </p:nvSpPr>
        <p:spPr>
          <a:xfrm>
            <a:off x="612648" y="1139952"/>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判断下列说法正误。</a:t>
            </a:r>
            <a:endParaRPr lang="en-US" altLang="zh-CN" sz="2800" dirty="0"/>
          </a:p>
        </p:txBody>
      </p:sp>
      <p:sp>
        <p:nvSpPr>
          <p:cNvPr id="4" name="QT_7_BD.28_1#279fed6ae?pid=b88f7d24d&amp;color=0,0,0&amp;vtp=1&amp;bbb=1"/>
          <p:cNvSpPr/>
          <p:nvPr/>
        </p:nvSpPr>
        <p:spPr>
          <a:xfrm>
            <a:off x="612648" y="1779143"/>
            <a:ext cx="10963656" cy="553657"/>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通过导体横截面的电荷量越多，则通过导体的电流越大。</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5" name="QT_7_AN.29_1#279fed6ae.bracket?pid=b88f7d24d&amp;color=0,0,0&amp;vpa=16&amp;vtp=1"/>
          <p:cNvSpPr/>
          <p:nvPr/>
        </p:nvSpPr>
        <p:spPr>
          <a:xfrm>
            <a:off x="10719467" y="1765808"/>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6" name="QT_7_AS.30_1#279fed6ae?pid=b88f7d24d&amp;color=0,0,0&amp;vtp=1&amp;bbb=1"/>
          <p:cNvSpPr/>
          <p:nvPr/>
        </p:nvSpPr>
        <p:spPr>
          <a:xfrm>
            <a:off x="612648" y="2400808"/>
            <a:ext cx="10963656" cy="553657"/>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由于时间未知，故电流大小不确定。</a:t>
            </a:r>
            <a:endParaRPr lang="en-US" altLang="zh-CN" sz="2800" dirty="0"/>
          </a:p>
        </p:txBody>
      </p:sp>
      <p:sp>
        <p:nvSpPr>
          <p:cNvPr id="7" name="QT_7_BD.31_1#1e7e7454c?pid=b88f7d24d&amp;color=0,0,0&amp;vtp=1&amp;bbb=1"/>
          <p:cNvSpPr/>
          <p:nvPr/>
        </p:nvSpPr>
        <p:spPr>
          <a:xfrm>
            <a:off x="612648" y="3022473"/>
            <a:ext cx="10963656" cy="553657"/>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电流既有大小又有方向，是矢量。</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8" name="QT_7_AN.32_1#1e7e7454c.bracket?pid=b88f7d24d&amp;color=0,0,0&amp;vpa=17&amp;vtp=1"/>
          <p:cNvSpPr/>
          <p:nvPr/>
        </p:nvSpPr>
        <p:spPr>
          <a:xfrm>
            <a:off x="7061867" y="3009138"/>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9" name="QT_7_AS.33_1#1e7e7454c?pid=b88f7d24d&amp;color=0,0,0&amp;vtp=1&amp;bbb=1"/>
          <p:cNvSpPr/>
          <p:nvPr/>
        </p:nvSpPr>
        <p:spPr>
          <a:xfrm>
            <a:off x="612648" y="3644138"/>
            <a:ext cx="10963656" cy="553657"/>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电流是标量。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9"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4_1#8b396ee63?pid=068dec6f1&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恒定电场和静电场有何异同点？</a:t>
            </a:r>
            <a:endParaRPr lang="en-US" altLang="zh-CN" sz="2800" dirty="0"/>
          </a:p>
        </p:txBody>
      </p:sp>
      <p:sp>
        <p:nvSpPr>
          <p:cNvPr id="3" name="QO_6_AN.35_1#8b396ee63?pid=068dec6f1&amp;color=0,0,0&amp;vtp=1&amp;bbb=1&amp;hb=1"/>
          <p:cNvSpPr/>
          <p:nvPr/>
        </p:nvSpPr>
        <p:spPr>
          <a:xfrm>
            <a:off x="612648" y="1106683"/>
            <a:ext cx="10963656" cy="25112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（1）相同点：恒定电场的基本性质与静电场相同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，在静电场中</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所讲的电势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、电势差及其与电场强度的关系等在恒定电场中同样适用。</a:t>
            </a:r>
            <a:endParaRPr lang="en-US" altLang="zh-CN" sz="2800" dirty="0"/>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2）不同点：激发静电场的电荷是静止的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，产生恒定电场的电荷是运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动的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885aa3aa?pid=eb561991f&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典例精讲</a:t>
            </a:r>
            <a:endParaRPr lang="en-US" altLang="zh-CN" sz="3200" dirty="0"/>
          </a:p>
        </p:txBody>
      </p:sp>
      <mc:AlternateContent xmlns:mc="http://schemas.openxmlformats.org/markup-compatibility/2006">
        <mc:Choice xmlns:a14="http://schemas.microsoft.com/office/drawing/2010/main" Requires="a14">
          <p:sp>
            <p:nvSpPr>
              <p:cNvPr id="3" name="QC_5_BD.36_1#4bf3a07d3?sp=1&amp;pid=5885aa3aa&amp;color=0,0,0&amp;vtp=1&amp;bbb=1&amp;hb=1"/>
              <p:cNvSpPr/>
              <p:nvPr/>
            </p:nvSpPr>
            <p:spPr>
              <a:xfrm>
                <a:off x="612648" y="1181724"/>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28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（2023广东模拟）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如图所示，在水平放置的金属导体中，</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10</m:t>
                    </m:r>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s</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20</m:t>
                    </m:r>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C</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的负电荷向右通过导体某一横截面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。关于导体内电流的大小和方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以下判断正确的是(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mc:Choice>
        <mc:Fallback>
          <p:sp>
            <p:nvSpPr>
              <p:cNvPr id="3" name="QC_5_BD.36_1#4bf3a07d3?sp=1&amp;pid=5885aa3aa&amp;color=0,0,0&amp;vtp=1&amp;bbb=1&amp;hb=1"/>
              <p:cNvSpPr>
                <a:spLocks noRot="1" noChangeAspect="1" noMove="1" noResize="1" noEditPoints="1" noAdjustHandles="1" noChangeArrowheads="1" noChangeShapeType="1" noTextEdit="1"/>
              </p:cNvSpPr>
              <p:nvPr/>
            </p:nvSpPr>
            <p:spPr>
              <a:xfrm>
                <a:off x="612648" y="1181724"/>
                <a:ext cx="10963656" cy="1849057"/>
              </a:xfrm>
              <a:prstGeom prst="rect">
                <a:avLst/>
              </a:prstGeom>
              <a:blipFill rotWithShape="1">
                <a:blip r:embed="rId1"/>
                <a:stretch>
                  <a:fillRect l="-5" t="-34" r="-774" b="-3679"/>
                </a:stretch>
              </a:blipFill>
            </p:spPr>
            <p:txBody>
              <a:bodyPr/>
              <a:lstStyle/>
              <a:p>
                <a:r>
                  <a:rPr lang="zh-CN" altLang="en-US">
                    <a:noFill/>
                  </a:rPr>
                  <a:t> </a:t>
                </a:r>
              </a:p>
            </p:txBody>
          </p:sp>
        </mc:Fallback>
      </mc:AlternateContent>
      <p:sp>
        <p:nvSpPr>
          <p:cNvPr id="4" name="QC_5_AN.37_1#4bf3a07d3.bracket?pid=5885aa3aa&amp;color=0,0,0&amp;vpa=18&amp;vtp=1"/>
          <p:cNvSpPr/>
          <p:nvPr/>
        </p:nvSpPr>
        <p:spPr>
          <a:xfrm>
            <a:off x="4445666" y="2463789"/>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pic>
        <p:nvPicPr>
          <p:cNvPr id="5" name="QC_5_BD.38_1#4bf3a07d3?pid=5885aa3aa&amp;color=0,0,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15968" y="3159760"/>
            <a:ext cx="3566160"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38_2#4bf3a07d3.choices?pid=5885aa3aa&amp;color=0,0,0&amp;vtp=1&amp;bbb=1"/>
              <p:cNvSpPr/>
              <p:nvPr/>
            </p:nvSpPr>
            <p:spPr>
              <a:xfrm>
                <a:off x="612648" y="4366260"/>
                <a:ext cx="10963656" cy="553657"/>
              </a:xfrm>
              <a:prstGeom prst="rect">
                <a:avLst/>
              </a:prstGeom>
              <a:noFill/>
            </p:spPr>
            <p:txBody>
              <a:bodyPr wrap="none" lIns="0" tIns="0" rIns="0" bIns="0" rtlCol="0" anchor="t"/>
              <a:lstStyle/>
              <a:p>
                <a:pPr latinLnBrk="1">
                  <a:lnSpc>
                    <a:spcPts val="4900"/>
                  </a:lnSpc>
                  <a:tabLst>
                    <a:tab pos="2813685" algn="l"/>
                    <a:tab pos="5589270" algn="l"/>
                    <a:tab pos="8365490" algn="l"/>
                  </a:tabLst>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0</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5</m:t>
                    </m:r>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oMath>
                </a14:m>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向右</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0</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5</m:t>
                    </m:r>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oMath>
                </a14:m>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向左</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0</m:t>
                    </m:r>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oMath>
                </a14:m>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向右</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0</m:t>
                    </m:r>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向左</a:t>
                </a:r>
                <a:endParaRPr lang="en-US" altLang="zh-CN" sz="2800" dirty="0"/>
              </a:p>
            </p:txBody>
          </p:sp>
        </mc:Choice>
        <mc:Fallback>
          <p:sp>
            <p:nvSpPr>
              <p:cNvPr id="6" name="QC_5_BD.38_2#4bf3a07d3.choices?pid=5885aa3aa&amp;color=0,0,0&amp;vtp=1&amp;bbb=1"/>
              <p:cNvSpPr>
                <a:spLocks noRot="1" noChangeAspect="1" noMove="1" noResize="1" noEditPoints="1" noAdjustHandles="1" noChangeArrowheads="1" noChangeShapeType="1" noTextEdit="1"/>
              </p:cNvSpPr>
              <p:nvPr/>
            </p:nvSpPr>
            <p:spPr>
              <a:xfrm>
                <a:off x="612648" y="4366260"/>
                <a:ext cx="10963656" cy="553657"/>
              </a:xfrm>
              <a:prstGeom prst="rect">
                <a:avLst/>
              </a:prstGeom>
              <a:blipFill rotWithShape="1">
                <a:blip r:embed="rId3"/>
                <a:stretch>
                  <a:fillRect l="-5" r="2" b="-123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AS.39_1#4bf3a07d3?pid=5885aa3aa&amp;color=0,0,0&amp;vtp=1&amp;bbb=1&amp;hb=1"/>
              <p:cNvSpPr/>
              <p:nvPr/>
            </p:nvSpPr>
            <p:spPr>
              <a:xfrm>
                <a:off x="612648" y="4924425"/>
                <a:ext cx="10963656" cy="1482217"/>
              </a:xfrm>
              <a:prstGeom prst="rect">
                <a:avLst/>
              </a:prstGeom>
              <a:noFill/>
            </p:spPr>
            <p:txBody>
              <a:bodyPr wrap="none" lIns="0" tIns="0" rIns="0" bIns="0" rtlCol="0" anchor="t"/>
              <a:lstStyle/>
              <a:p>
                <a:pPr algn="l" latinLnBrk="1">
                  <a:lnSpc>
                    <a:spcPts val="72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电流大小为</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𝑡</m:t>
                        </m:r>
                      </m:den>
                    </m:f>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20</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10</m:t>
                        </m:r>
                      </m:den>
                    </m:f>
                    <m:r>
                      <m:rPr>
                        <m:nor/>
                      </m:rP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0</m:t>
                    </m:r>
                    <m:r>
                      <m:rPr>
                        <m:nor/>
                      </m:rP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A</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，电流方向与负电荷定向移动</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的方向相反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，则电流方向向左，故A、B、C错误，D正确。</a:t>
                </a:r>
                <a:endParaRPr lang="en-US" altLang="zh-CN" sz="2800" dirty="0"/>
              </a:p>
            </p:txBody>
          </p:sp>
        </mc:Choice>
        <mc:Fallback>
          <p:sp>
            <p:nvSpPr>
              <p:cNvPr id="7" name="QC_5_AS.39_1#4bf3a07d3?pid=5885aa3aa&amp;color=0,0,0&amp;vtp=1&amp;bbb=1&amp;hb=1"/>
              <p:cNvSpPr>
                <a:spLocks noRot="1" noChangeAspect="1" noMove="1" noResize="1" noEditPoints="1" noAdjustHandles="1" noChangeArrowheads="1" noChangeShapeType="1" noTextEdit="1"/>
              </p:cNvSpPr>
              <p:nvPr/>
            </p:nvSpPr>
            <p:spPr>
              <a:xfrm>
                <a:off x="612648" y="4924425"/>
                <a:ext cx="10963656" cy="1482217"/>
              </a:xfrm>
              <a:prstGeom prst="rect">
                <a:avLst/>
              </a:prstGeom>
              <a:blipFill rotWithShape="1">
                <a:blip r:embed="rId4"/>
                <a:stretch>
                  <a:fillRect l="-5" r="2" b="-453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wipe(left)">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81eacb761?pid=5885aa3aa&amp;color=0,0,0&amp;vtp=1&amp;bt=1&amp;bbb=1&amp;hb=1"/>
              <p:cNvSpPr/>
              <p:nvPr/>
            </p:nvSpPr>
            <p:spPr>
              <a:xfrm>
                <a:off x="612648" y="468000"/>
                <a:ext cx="10963656" cy="57497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总结归纳</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电流的计算</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1）金属导体中电流的计算</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金属导体中定向移动的电荷是自由电子，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计算时，</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表示某段时间</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内通过金属导体横截面的电子的电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荷量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2）电解液中电流的计算</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电解液中正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、负离子同时存在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，在静电力的作用下朝相反方向移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，电流方向相同，运用</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计算时，</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表示某段时间</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、负两种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离子通过横截面的电荷量的绝对值之和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mc:Choice>
        <mc:Fallback>
          <p:sp>
            <p:nvSpPr>
              <p:cNvPr id="2" name="P_5_BD#81eacb761?pid=5885aa3aa&amp;color=0,0,0&amp;vtp=1&amp;bt=1&amp;bbb=1&amp;hb=1"/>
              <p:cNvSpPr>
                <a:spLocks noRot="1" noChangeAspect="1" noMove="1" noResize="1" noEditPoints="1" noAdjustHandles="1" noChangeArrowheads="1" noChangeShapeType="1" noTextEdit="1"/>
              </p:cNvSpPr>
              <p:nvPr/>
            </p:nvSpPr>
            <p:spPr>
              <a:xfrm>
                <a:off x="612648" y="468000"/>
                <a:ext cx="10963656" cy="5749735"/>
              </a:xfrm>
              <a:prstGeom prst="rect">
                <a:avLst/>
              </a:prstGeom>
              <a:blipFill rotWithShape="1">
                <a:blip r:embed="rId1"/>
                <a:stretch>
                  <a:fillRect l="-5" r="-1446" b="-1163"/>
                </a:stretch>
              </a:blipFill>
            </p:spPr>
            <p:txBody>
              <a:bodyPr/>
              <a:lstStyle/>
              <a:p>
                <a:r>
                  <a:rPr lang="zh-CN" altLang="en-US">
                    <a:noFill/>
                  </a:rPr>
                  <a:t> </a:t>
                </a:r>
              </a:p>
            </p:txBody>
          </p:sp>
        </mc:Fallback>
      </mc:AlternateContent>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be60f785f.fixed?pid=d9ee9fd81&amp;color=0,173,163&amp;vtp=1&amp;bbb=1"/>
          <p:cNvSpPr/>
          <p:nvPr/>
        </p:nvSpPr>
        <p:spPr>
          <a:xfrm>
            <a:off x="877824" y="2660904"/>
            <a:ext cx="10552176" cy="722376"/>
          </a:xfrm>
          <a:prstGeom prst="rect">
            <a:avLst/>
          </a:prstGeom>
          <a:noFill/>
        </p:spPr>
        <p:txBody>
          <a:bodyPr wrap="none" lIns="0" tIns="0" rIns="0" bIns="0" rtlCol="0" anchor="ctr"/>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第十一章</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电路及其应用</a:t>
            </a:r>
            <a:endParaRPr lang="en-US" altLang="zh-CN" sz="4000" dirty="0"/>
          </a:p>
        </p:txBody>
      </p:sp>
      <p:sp>
        <p:nvSpPr>
          <p:cNvPr id="3" name="C_2#be60f785f"/>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be60f785f.fixed?pid=d9ee9fd81&amp;color=0,173,163&amp;vtp=1&amp;bbb=1"/>
          <p:cNvSpPr/>
          <p:nvPr/>
        </p:nvSpPr>
        <p:spPr>
          <a:xfrm>
            <a:off x="877824" y="3493008"/>
            <a:ext cx="10552176" cy="612648"/>
          </a:xfrm>
          <a:prstGeom prst="rect">
            <a:avLst/>
          </a:prstGeom>
          <a:noFill/>
        </p:spPr>
        <p:txBody>
          <a:bodyPr wrap="none" lIns="0" tIns="0" rIns="0" bIns="0" rtlCol="0" anchor="ctr"/>
          <a:lstStyle/>
          <a:p>
            <a:pPr algn="l" latinLnBrk="1">
              <a:lnSpc>
                <a:spcPts val="42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第1节</a:t>
            </a:r>
            <a:r>
              <a:rPr lang="en-US" altLang="zh-CN" sz="34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电源和电流</a:t>
            </a:r>
            <a:endParaRPr lang="en-US" altLang="zh-CN" sz="338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81eacb761?pid=5885aa3aa&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（3）环形电流的计算</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环形电流的计算采用等效的观点分析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，所谓等效电流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，就是把电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荷周期性地通过圆周上各处形成的电流看成持续不断地通过圆周上各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处时所形成的电流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，对周期性运动的电荷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，常取一个周期来计算等效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，利用</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𝑇</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求等效电流。</a:t>
                </a:r>
                <a:endParaRPr lang="en-US" altLang="zh-CN" sz="2800" dirty="0"/>
              </a:p>
            </p:txBody>
          </p:sp>
        </mc:Choice>
        <mc:Fallback>
          <p:sp>
            <p:nvSpPr>
              <p:cNvPr id="2" name="P_5_BD#81eacb761?pid=5885aa3aa&amp;color=0,0,0&amp;vtp=1&amp;bt=1&amp;bbb=1&amp;hb=1"/>
              <p:cNvSpPr>
                <a:spLocks noRot="1" noChangeAspect="1" noMove="1" noResize="1" noEditPoints="1" noAdjustHandles="1" noChangeArrowheads="1" noChangeShapeType="1" noTextEdit="1"/>
              </p:cNvSpPr>
              <p:nvPr/>
            </p:nvSpPr>
            <p:spPr>
              <a:xfrm>
                <a:off x="612648" y="468000"/>
                <a:ext cx="10963656" cy="3238500"/>
              </a:xfrm>
              <a:prstGeom prst="rect">
                <a:avLst/>
              </a:prstGeom>
              <a:blipFill rotWithShape="1">
                <a:blip r:embed="rId1"/>
                <a:stretch>
                  <a:fillRect l="-5" r="2"/>
                </a:stretch>
              </a:blipFill>
            </p:spPr>
            <p:txBody>
              <a:bodyPr/>
              <a:lstStyle/>
              <a:p>
                <a:r>
                  <a:rPr lang="zh-CN" altLang="en-US">
                    <a:noFill/>
                  </a:rPr>
                  <a:t> </a:t>
                </a:r>
              </a:p>
            </p:txBody>
          </p:sp>
        </mc:Fallback>
      </mc:AlternateContent>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ba63815b?sp=1&amp;pid=5885aa3aa&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迁移应用</a:t>
            </a:r>
            <a:endParaRPr lang="en-US" altLang="zh-CN" sz="3000" dirty="0"/>
          </a:p>
        </p:txBody>
      </p:sp>
      <p:pic>
        <p:nvPicPr>
          <p:cNvPr id="3" name="QC_6_BD.40_1#8cb06ddaf?htil=2&amp;pid=3ba63815b&amp;color=0,0,0&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048091" y="1162685"/>
            <a:ext cx="1490472"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6_BD.40_2#8cb06ddaf?htil=2&amp;sp=1&amp;pid=3ba63815b&amp;color=0,0,0&amp;vtp=1&amp;bbb=1&amp;hb=1"/>
              <p:cNvSpPr/>
              <p:nvPr/>
            </p:nvSpPr>
            <p:spPr>
              <a:xfrm>
                <a:off x="612648" y="1135253"/>
                <a:ext cx="9345168"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如图所示，电解池内有一价的正、负离子，时间</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内通过溶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液内截面</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𝑆</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的正离子数是</a:t>
                </a:r>
                <a14:m>
                  <m:oMath xmlns:m="http://schemas.openxmlformats.org/officeDocument/2006/math">
                    <m:sSub>
                      <m:sSub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m:t>
                        </m:r>
                      </m:sub>
                    </m:sSub>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，负离子数是</a:t>
                </a:r>
                <a14:m>
                  <m:oMath xmlns:m="http://schemas.openxmlformats.org/officeDocument/2006/math">
                    <m:sSub>
                      <m:sSub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b>
                    </m:sSub>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，元电荷为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下解释中正确的是(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mc:Choice>
        <mc:Fallback>
          <p:sp>
            <p:nvSpPr>
              <p:cNvPr id="4" name="QC_6_BD.40_2#8cb06ddaf?htil=2&amp;sp=1&amp;pid=3ba63815b&amp;color=0,0,0&amp;vtp=1&amp;bbb=1&amp;hb=1"/>
              <p:cNvSpPr>
                <a:spLocks noRot="1" noChangeAspect="1" noMove="1" noResize="1" noEditPoints="1" noAdjustHandles="1" noChangeArrowheads="1" noChangeShapeType="1" noTextEdit="1"/>
              </p:cNvSpPr>
              <p:nvPr/>
            </p:nvSpPr>
            <p:spPr>
              <a:xfrm>
                <a:off x="612648" y="1135253"/>
                <a:ext cx="9345168" cy="1849057"/>
              </a:xfrm>
              <a:prstGeom prst="rect">
                <a:avLst/>
              </a:prstGeom>
              <a:blipFill rotWithShape="1">
                <a:blip r:embed="rId2"/>
                <a:stretch>
                  <a:fillRect l="-5" t="-27" r="-540" b="-3685"/>
                </a:stretch>
              </a:blipFill>
            </p:spPr>
            <p:txBody>
              <a:bodyPr/>
              <a:lstStyle/>
              <a:p>
                <a:r>
                  <a:rPr lang="zh-CN" altLang="en-US">
                    <a:noFill/>
                  </a:rPr>
                  <a:t> </a:t>
                </a:r>
              </a:p>
            </p:txBody>
          </p:sp>
        </mc:Fallback>
      </mc:AlternateContent>
      <p:sp>
        <p:nvSpPr>
          <p:cNvPr id="5" name="QC_6_AN.41_1#8cb06ddaf.bracket?pid=3ba63815b&amp;color=0,0,0&amp;vpa=19&amp;vtp=1"/>
          <p:cNvSpPr/>
          <p:nvPr/>
        </p:nvSpPr>
        <p:spPr>
          <a:xfrm>
            <a:off x="3734466" y="2417318"/>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mc:AlternateContent xmlns:mc="http://schemas.openxmlformats.org/markup-compatibility/2006">
        <mc:Choice xmlns:a14="http://schemas.microsoft.com/office/drawing/2010/main" Requires="a14">
          <p:sp>
            <p:nvSpPr>
              <p:cNvPr id="6" name="QC_6_BD.42_1#8cb06ddaf.choices?htil=2&amp;pid=3ba63815b&amp;color=0,0,0&amp;vtp=1&amp;bbb=1&amp;hb=1"/>
              <p:cNvSpPr/>
              <p:nvPr/>
            </p:nvSpPr>
            <p:spPr>
              <a:xfrm>
                <a:off x="612648" y="2987675"/>
                <a:ext cx="9345168"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正离子定向移动形成的电流方向从</a:t>
                </a:r>
                <a14:m>
                  <m:oMath xmlns:m="http://schemas.openxmlformats.org/officeDocument/2006/math">
                    <m:d>
                      <m:dPr>
                        <m:begChr m:val=""/>
                        <m:endChr m:val=""/>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dPr>
                      <m:e>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B</m:t>
                        </m:r>
                      </m:e>
                    </m:d>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，负离子定向移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动形成的电流方向从</a:t>
                </a:r>
                <a14:m>
                  <m:oMath xmlns:m="http://schemas.openxmlformats.org/officeDocument/2006/math">
                    <m:d>
                      <m:dPr>
                        <m:begChr m:val=""/>
                        <m:endChr m:val=""/>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dPr>
                      <m:e>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B</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e>
                    </m:d>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溶液内正、负离子向相反方向移动，电流抵消</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溶液内电流方向从</a:t>
                </a:r>
                <a14:m>
                  <m:oMath xmlns:m="http://schemas.openxmlformats.org/officeDocument/2006/math">
                    <m:d>
                      <m:dPr>
                        <m:begChr m:val=""/>
                        <m:endChr m:val=""/>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dPr>
                      <m:e>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B</m:t>
                        </m:r>
                      </m:e>
                    </m:d>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sSub>
                          <m:sSub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m:t>
                            </m:r>
                          </m:sub>
                        </m:s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溶液内电流方向从</a:t>
                </a:r>
                <a14:m>
                  <m:oMath xmlns:m="http://schemas.openxmlformats.org/officeDocument/2006/math">
                    <m:d>
                      <m:dPr>
                        <m:begChr m:val=""/>
                        <m:endChr m:val=""/>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dPr>
                      <m:e>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A</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B</m:t>
                        </m:r>
                      </m:e>
                    </m:d>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d>
                          <m:d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dPr>
                          <m:e>
                            <m:sSub>
                              <m:sSub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m:t>
                                </m:r>
                              </m:sub>
                            </m:s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sSub>
                              <m:sSub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b>
                            </m:sSub>
                          </m:e>
                        </m:d>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p:txBody>
          </p:sp>
        </mc:Choice>
        <mc:Fallback>
          <p:sp>
            <p:nvSpPr>
              <p:cNvPr id="6" name="QC_6_BD.42_1#8cb06ddaf.choices?htil=2&amp;pid=3ba63815b&amp;color=0,0,0&amp;vtp=1&amp;bbb=1&amp;hb=1"/>
              <p:cNvSpPr>
                <a:spLocks noRot="1" noChangeAspect="1" noMove="1" noResize="1" noEditPoints="1" noAdjustHandles="1" noChangeArrowheads="1" noChangeShapeType="1" noTextEdit="1"/>
              </p:cNvSpPr>
              <p:nvPr/>
            </p:nvSpPr>
            <p:spPr>
              <a:xfrm>
                <a:off x="612648" y="2987675"/>
                <a:ext cx="9345168" cy="3238500"/>
              </a:xfrm>
              <a:prstGeom prst="rect">
                <a:avLst/>
              </a:prstGeom>
              <a:blipFill rotWithShape="1">
                <a:blip r:embed="rId3"/>
                <a:stretch>
                  <a:fillRect l="-5" r="-370"/>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3_1#8cb06ddaf?pid=3ba63815b&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正电荷定向移动的方向就是电流方向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，负电荷定向移动的反方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向也是电流方向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，A、B错误；有正、负离子反向经过同一截面时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，公</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式</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𝑞</m:t>
                    </m:r>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应是正、负离子所带电荷量绝对值之和，故</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sSub>
                          <m:sSub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1</m:t>
                            </m:r>
                          </m:sub>
                        </m:sSub>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𝑒</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sSub>
                          <m:sSub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𝑛</m:t>
                            </m:r>
                          </m:e>
                          <m:sub>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sub>
                        </m:sSub>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𝑒</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流方向由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A指向B，C错误，D正确。</a:t>
                </a:r>
                <a:endParaRPr lang="en-US" altLang="zh-CN" sz="2800" dirty="0"/>
              </a:p>
            </p:txBody>
          </p:sp>
        </mc:Choice>
        <mc:Fallback>
          <p:sp>
            <p:nvSpPr>
              <p:cNvPr id="2" name="QC_6_AS.43_1#8cb06ddaf?pid=3ba63815b&amp;color=0,0,0&amp;vtp=1&amp;bt=1&amp;bbb=1&amp;hb=1"/>
              <p:cNvSpPr>
                <a:spLocks noRot="1" noChangeAspect="1" noMove="1" noResize="1" noEditPoints="1" noAdjustHandles="1" noChangeArrowheads="1" noChangeShapeType="1" noTextEdit="1"/>
              </p:cNvSpPr>
              <p:nvPr/>
            </p:nvSpPr>
            <p:spPr>
              <a:xfrm>
                <a:off x="612648" y="468000"/>
                <a:ext cx="10963656" cy="2510917"/>
              </a:xfrm>
              <a:prstGeom prst="rect">
                <a:avLst/>
              </a:prstGeom>
              <a:blipFill rotWithShape="1">
                <a:blip r:embed="rId1"/>
                <a:stretch>
                  <a:fillRect l="-5" r="2" b="-267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4_1#dba968afc?pid=3ba63815b&amp;color=0,0,0&amp;vtp=1&amp;bt=1&amp;bbb=1&amp;hb=1"/>
              <p:cNvSpPr/>
              <p:nvPr/>
            </p:nvSpPr>
            <p:spPr>
              <a:xfrm>
                <a:off x="612648" y="468000"/>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（2024河南郑州高二期中）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电子绕核运动可等效为一环形电流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原子中的电子沿半径为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𝑟</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的圆形轨道运动，已知电子的质量为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𝑚</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量为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，静电力常量为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𝑘</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则其等效电流的大小为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mc:Choice>
        <mc:Fallback>
          <p:sp>
            <p:nvSpPr>
              <p:cNvPr id="2" name="QC_6_BD.44_1#dba968afc?pid=3ba63815b&amp;color=0,0,0&amp;vtp=1&amp;bt=1&amp;bbb=1&amp;hb=1"/>
              <p:cNvSpPr>
                <a:spLocks noRot="1" noChangeAspect="1" noMove="1" noResize="1" noEditPoints="1" noAdjustHandles="1" noChangeArrowheads="1" noChangeShapeType="1" noTextEdit="1"/>
              </p:cNvSpPr>
              <p:nvPr/>
            </p:nvSpPr>
            <p:spPr>
              <a:xfrm>
                <a:off x="612648" y="468000"/>
                <a:ext cx="10963656" cy="1849057"/>
              </a:xfrm>
              <a:prstGeom prst="rect">
                <a:avLst/>
              </a:prstGeom>
              <a:blipFill rotWithShape="1">
                <a:blip r:embed="rId1"/>
                <a:stretch>
                  <a:fillRect l="-5" r="-635" b="-3712"/>
                </a:stretch>
              </a:blipFill>
            </p:spPr>
            <p:txBody>
              <a:bodyPr/>
              <a:lstStyle/>
              <a:p>
                <a:r>
                  <a:rPr lang="zh-CN" altLang="en-US">
                    <a:noFill/>
                  </a:rPr>
                  <a:t> </a:t>
                </a:r>
              </a:p>
            </p:txBody>
          </p:sp>
        </mc:Fallback>
      </mc:AlternateContent>
      <p:sp>
        <p:nvSpPr>
          <p:cNvPr id="3" name="QC_6_AN.45_1#dba968afc.bracket?pid=3ba63815b&amp;color=0,0,0&amp;vpa=20&amp;vtp=1"/>
          <p:cNvSpPr/>
          <p:nvPr/>
        </p:nvSpPr>
        <p:spPr>
          <a:xfrm>
            <a:off x="8570753" y="1750065"/>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mc:AlternateContent xmlns:mc="http://schemas.openxmlformats.org/markup-compatibility/2006">
        <mc:Choice xmlns:a14="http://schemas.microsoft.com/office/drawing/2010/main" Requires="a14">
          <p:sp>
            <p:nvSpPr>
              <p:cNvPr id="4" name="QC_6_BD.46_1#dba968afc.choices?pid=3ba63815b&amp;color=0,0,0&amp;vtp=1&amp;bbb=1"/>
              <p:cNvSpPr/>
              <p:nvPr/>
            </p:nvSpPr>
            <p:spPr>
              <a:xfrm>
                <a:off x="612648" y="2324740"/>
                <a:ext cx="10963656" cy="965200"/>
              </a:xfrm>
              <a:prstGeom prst="rect">
                <a:avLst/>
              </a:prstGeom>
              <a:noFill/>
            </p:spPr>
            <p:txBody>
              <a:bodyPr wrap="none" lIns="0" tIns="0" rIns="0" bIns="0" rtlCol="0" anchor="t"/>
              <a:lstStyle/>
              <a:p>
                <a:pPr latinLnBrk="1">
                  <a:lnSpc>
                    <a:spcPts val="7600"/>
                  </a:lnSpc>
                  <a:tabLst>
                    <a:tab pos="2883535" algn="l"/>
                    <a:tab pos="5589270" algn="l"/>
                    <a:tab pos="8295640" algn="l"/>
                  </a:tabLst>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π</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𝑟</m:t>
                        </m:r>
                      </m:den>
                    </m:f>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ad>
                      <m:radPr>
                        <m:degHide m:val="on"/>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radPr>
                      <m:deg/>
                      <m:e>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𝑘</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𝑚𝑟</m:t>
                            </m:r>
                          </m:den>
                        </m:f>
                      </m:e>
                    </m:rad>
                  </m:oMath>
                </a14:m>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π</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𝑟</m:t>
                        </m:r>
                      </m:den>
                    </m:f>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ad>
                      <m:radPr>
                        <m:degHide m:val="on"/>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radPr>
                      <m:deg/>
                      <m:e>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𝑘</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𝑚𝑟</m:t>
                            </m:r>
                          </m:den>
                        </m:f>
                      </m:e>
                    </m:rad>
                  </m:oMath>
                </a14:m>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π</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𝑟</m:t>
                        </m:r>
                      </m:den>
                    </m:f>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ad>
                      <m:radPr>
                        <m:degHide m:val="on"/>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radPr>
                      <m:deg/>
                      <m:e>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𝑘</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𝑚𝑟</m:t>
                            </m:r>
                          </m:den>
                        </m:f>
                      </m:e>
                    </m:rad>
                  </m:oMath>
                </a14:m>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r>
                          <m:rPr>
                            <m:sty m:val="p"/>
                          </m:rP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π</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𝑟</m:t>
                        </m:r>
                      </m:den>
                    </m:f>
                    <m:r>
                      <m:rPr>
                        <m:nor/>
                      </m:rP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ad>
                      <m:radPr>
                        <m:degHide m:val="on"/>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radPr>
                      <m:deg/>
                      <m:e>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𝑘</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2</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𝑚𝑟</m:t>
                            </m:r>
                          </m:den>
                        </m:f>
                      </m:e>
                    </m:rad>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p:txBody>
          </p:sp>
        </mc:Choice>
        <mc:Fallback>
          <p:sp>
            <p:nvSpPr>
              <p:cNvPr id="4" name="QC_6_BD.46_1#dba968afc.choices?pid=3ba63815b&amp;color=0,0,0&amp;vtp=1&amp;bbb=1"/>
              <p:cNvSpPr>
                <a:spLocks noRot="1" noChangeAspect="1" noMove="1" noResize="1" noEditPoints="1" noAdjustHandles="1" noChangeArrowheads="1" noChangeShapeType="1" noTextEdit="1"/>
              </p:cNvSpPr>
              <p:nvPr/>
            </p:nvSpPr>
            <p:spPr>
              <a:xfrm>
                <a:off x="612648" y="2324740"/>
                <a:ext cx="10963656" cy="965200"/>
              </a:xfrm>
              <a:prstGeom prst="rect">
                <a:avLst/>
              </a:prstGeom>
              <a:blipFill rotWithShape="1">
                <a:blip r:embed="rId2"/>
                <a:stretch>
                  <a:fillRect l="-5" t="-1" r="2" b="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47_1#dba968afc?pid=3ba63815b&amp;color=0,0,0&amp;vtp=1&amp;bbb=1&amp;hb=1"/>
              <p:cNvSpPr/>
              <p:nvPr/>
            </p:nvSpPr>
            <p:spPr>
              <a:xfrm>
                <a:off x="612648" y="3289940"/>
                <a:ext cx="10963656" cy="2578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根据题意，原子核对电子的库仑力提供向心力</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，由牛顿第二定</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7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律得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𝑘</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sSup>
                          <m:sSup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𝑒</m:t>
                            </m:r>
                          </m:e>
                          <m:sup>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sSup>
                          <m:sSup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𝑟</m:t>
                            </m:r>
                          </m:e>
                          <m:sup>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sup>
                        </m:sSup>
                      </m:den>
                    </m:f>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𝑚</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4</m:t>
                        </m:r>
                        <m:r>
                          <m:rPr>
                            <m:sty m:val="p"/>
                          </m:rP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π</m:t>
                        </m:r>
                        <m:sSup>
                          <m:sSup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sSup>
                          <m:sSup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𝑇</m:t>
                            </m:r>
                          </m:e>
                          <m:sup>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sup>
                        </m:sSup>
                      </m:den>
                    </m:f>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𝑟</m:t>
                    </m:r>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𝑇</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r>
                          <m:rPr>
                            <m:sty m:val="p"/>
                          </m:rP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π</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𝑟</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𝑒</m:t>
                        </m:r>
                      </m:den>
                    </m:f>
                    <m:rad>
                      <m:radPr>
                        <m:degHide m:val="on"/>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radPr>
                      <m:deg/>
                      <m:e>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𝑚𝑟</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𝑘</m:t>
                            </m:r>
                          </m:den>
                        </m:f>
                      </m:e>
                    </m:rad>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，根据电流的定义式得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𝑞</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𝑡</m:t>
                        </m:r>
                      </m:den>
                    </m:f>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𝑒</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𝑇</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76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代入得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sSup>
                          <m:sSup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𝑒</m:t>
                            </m:r>
                          </m:e>
                          <m:sup>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sup>
                        </m:sSup>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2</m:t>
                        </m:r>
                        <m:r>
                          <m:rPr>
                            <m:sty m:val="p"/>
                          </m:rP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π</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𝑟</m:t>
                        </m:r>
                      </m:den>
                    </m:f>
                    <m:r>
                      <m:rPr>
                        <m:nor/>
                      </m:rP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m:t> </m:t>
                    </m:r>
                    <m:rad>
                      <m:radPr>
                        <m:degHide m:val="on"/>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radPr>
                      <m:deg/>
                      <m:e>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𝑘</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𝑚𝑟</m:t>
                            </m:r>
                          </m:den>
                        </m:f>
                      </m:e>
                    </m:rad>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，故选A。</a:t>
                </a:r>
                <a:endParaRPr lang="en-US" altLang="zh-CN" sz="2800" dirty="0"/>
              </a:p>
            </p:txBody>
          </p:sp>
        </mc:Choice>
        <mc:Fallback>
          <p:sp>
            <p:nvSpPr>
              <p:cNvPr id="5" name="QC_6_AS.47_1#dba968afc?pid=3ba63815b&amp;color=0,0,0&amp;vtp=1&amp;bbb=1&amp;hb=1"/>
              <p:cNvSpPr>
                <a:spLocks noRot="1" noChangeAspect="1" noMove="1" noResize="1" noEditPoints="1" noAdjustHandles="1" noChangeArrowheads="1" noChangeShapeType="1" noTextEdit="1"/>
              </p:cNvSpPr>
              <p:nvPr/>
            </p:nvSpPr>
            <p:spPr>
              <a:xfrm>
                <a:off x="612648" y="3289940"/>
                <a:ext cx="10963656" cy="2578100"/>
              </a:xfrm>
              <a:prstGeom prst="rect">
                <a:avLst/>
              </a:prstGeom>
              <a:blipFill rotWithShape="1">
                <a:blip r:embed="rId3"/>
                <a:stretch>
                  <a:fillRect l="-5" r="2"/>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1e2ad98d.fixed?pid=be60f785f&amp;color=0,173,163&amp;vtp=1&amp;bbb=1"/>
          <p:cNvSpPr/>
          <p:nvPr/>
        </p:nvSpPr>
        <p:spPr>
          <a:xfrm>
            <a:off x="1417320" y="2267712"/>
            <a:ext cx="9363456" cy="1115568"/>
          </a:xfrm>
          <a:prstGeom prst="rect">
            <a:avLst/>
          </a:prstGeom>
          <a:noFill/>
        </p:spPr>
        <p:txBody>
          <a:bodyPr wrap="none" lIns="0" tIns="0" rIns="0" bIns="0" rtlCol="0" anchor="b"/>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任务学习三</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电流的微观表达式</a:t>
            </a:r>
            <a:endParaRPr lang="en-US" altLang="zh-CN" sz="4000" dirty="0"/>
          </a:p>
        </p:txBody>
      </p:sp>
      <p:sp>
        <p:nvSpPr>
          <p:cNvPr id="3" name="C_3#91e2ad98d"/>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ba2f305d?pid=91e2ad98d&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新知梳理</a:t>
            </a:r>
            <a:endParaRPr lang="en-US" altLang="zh-CN" sz="3200" dirty="0"/>
          </a:p>
        </p:txBody>
      </p:sp>
      <mc:AlternateContent xmlns:mc="http://schemas.openxmlformats.org/markup-compatibility/2006">
        <mc:Choice xmlns:a14="http://schemas.microsoft.com/office/drawing/2010/main" Requires="a14">
          <p:sp>
            <p:nvSpPr>
              <p:cNvPr id="3" name="P_5_BD#97c934a60?sp=1&amp;pid=dba2f305d&amp;color=0,0,0&amp;vtp=1&amp;bbb=1"/>
              <p:cNvSpPr/>
              <p:nvPr/>
            </p:nvSpPr>
            <p:spPr>
              <a:xfrm>
                <a:off x="612648" y="1181724"/>
                <a:ext cx="10963656" cy="31589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.推导过程</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（1）情境：如图所示，粗细均匀的一段导体，两端加一定的电压</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，导</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体中的自由电荷沿导体定向移动的平均速率为</a:t>
                </a:r>
                <a14:m>
                  <m:oMath xmlns:m="http://schemas.openxmlformats.org/officeDocument/2006/math">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𝑣</m:t>
                    </m:r>
                  </m:oMath>
                </a14:m>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，设导体的长度为</a:t>
                </a:r>
                <a14:m>
                  <m:oMath xmlns:m="http://schemas.openxmlformats.org/officeDocument/2006/math">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𝐿</m:t>
                    </m:r>
                  </m:oMath>
                </a14:m>
                <a:r>
                  <a:rPr kumimoji="0" lang="en-US" altLang="zh-CN" sz="100" b="0" i="0" u="none" strike="noStrike" kern="0" cap="none" spc="-99900" normalizeH="0" baseline="0" noProof="0" dirty="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横截面积为</a:t>
                </a:r>
                <a14:m>
                  <m:oMath xmlns:m="http://schemas.openxmlformats.org/officeDocument/2006/math">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𝑆</m:t>
                    </m:r>
                  </m:oMath>
                </a14:m>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，导体单位体积内的自由电荷数为</a:t>
                </a:r>
                <a14:m>
                  <m:oMath xmlns:m="http://schemas.openxmlformats.org/officeDocument/2006/math">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𝑛</m:t>
                    </m:r>
                  </m:oMath>
                </a14:m>
                <a:r>
                  <a:rPr kumimoji="0" lang="en-US" altLang="zh-CN" sz="100" b="0" i="0" u="none" strike="noStrike" kern="0" cap="none" spc="-99900" normalizeH="0" baseline="0" noProof="0" dirty="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，每个自由电荷的电</a:t>
                </a:r>
                <a:endPar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荷量为</a:t>
                </a:r>
                <a14:m>
                  <m:oMath xmlns:m="http://schemas.openxmlformats.org/officeDocument/2006/math">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𝑞</m:t>
                    </m:r>
                  </m:oMath>
                </a14:m>
                <a:r>
                  <a:rPr kumimoji="0" lang="en-US" altLang="zh-CN" sz="100" b="0" i="0" u="none" strike="noStrike" kern="0" cap="none" spc="-99900" normalizeH="0" baseline="0" noProof="0" dirty="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mc:Choice>
        <mc:Fallback>
          <p:sp>
            <p:nvSpPr>
              <p:cNvPr id="3" name="P_5_BD#97c934a60?sp=1&amp;pid=dba2f305d&amp;color=0,0,0&amp;vtp=1&amp;bbb=1"/>
              <p:cNvSpPr>
                <a:spLocks noRot="1" noChangeAspect="1" noMove="1" noResize="1" noEditPoints="1" noAdjustHandles="1" noChangeArrowheads="1" noChangeShapeType="1" noTextEdit="1"/>
              </p:cNvSpPr>
              <p:nvPr/>
            </p:nvSpPr>
            <p:spPr>
              <a:xfrm>
                <a:off x="612648" y="1181724"/>
                <a:ext cx="10963656" cy="3158935"/>
              </a:xfrm>
              <a:prstGeom prst="rect">
                <a:avLst/>
              </a:prstGeom>
              <a:blipFill rotWithShape="1">
                <a:blip r:embed="rId1"/>
                <a:stretch>
                  <a:fillRect l="-5" t="-20" r="2" b="-2097"/>
                </a:stretch>
              </a:blipFill>
            </p:spPr>
            <p:txBody>
              <a:bodyPr/>
              <a:lstStyle/>
              <a:p>
                <a:r>
                  <a:rPr lang="zh-CN" altLang="en-US">
                    <a:noFill/>
                  </a:rPr>
                  <a:t> </a:t>
                </a:r>
              </a:p>
            </p:txBody>
          </p:sp>
        </mc:Fallback>
      </mc:AlternateContent>
      <p:pic>
        <p:nvPicPr>
          <p:cNvPr id="5" name="P_5_BD#97c934a60?pid=dba2f305d&amp;color=0,0,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35373" y="4080147"/>
            <a:ext cx="2916936"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97c934a60?sp=1&amp;pid=dba2f305d&amp;color=0,0,0&amp;vtp=1&amp;bt=1&amp;bbb=1&amp;hb=1"/>
              <p:cNvSpPr/>
              <p:nvPr/>
            </p:nvSpPr>
            <p:spPr>
              <a:xfrm>
                <a:off x="612648" y="468000"/>
                <a:ext cx="10963656" cy="2739517"/>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（2）推导：导体中的自由电荷总数</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𝑛𝐿𝑆</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，总电荷量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𝑄</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𝑁𝑞</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𝑛𝐿𝑆𝑞</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，所有这些电荷都通过横截面</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𝐵</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所需要的时间</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𝐿</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𝑣</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6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体中的电流为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𝑄</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𝑛𝐿𝑆𝑞</m:t>
                        </m:r>
                      </m:num>
                      <m:den>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𝐿</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𝑣</m:t>
                            </m:r>
                          </m:den>
                        </m:f>
                      </m:den>
                    </m:f>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𝑛𝑞𝑆𝑣</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（3）结论：电流的微观表达式为</a:t>
                </a:r>
                <a14:m>
                  <m:oMath xmlns:m="http://schemas.openxmlformats.org/officeDocument/2006/math">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𝐼</m:t>
                    </m:r>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m:t>
                    </m:r>
                    <m:r>
                      <a:rPr kumimoji="0" lang="en-US" altLang="zh-CN" sz="2800" b="0" i="0" u="none" strike="noStrike" kern="1200" cap="none" spc="0" normalizeH="0" baseline="0" noProof="0" dirty="0">
                        <a:ln>
                          <a:noFill/>
                        </a:ln>
                        <a:solidFill>
                          <a:srgbClr val="000000"/>
                        </a:solidFill>
                        <a:effectLst/>
                        <a:uLnTx/>
                        <a:uFillTx/>
                        <a:latin typeface="Cambria Math" panose="02040503050406030204" pitchFamily="18" charset="0"/>
                        <a:ea typeface="微软雅黑" panose="020B0503020204020204" pitchFamily="34" charset="-122"/>
                        <a:cs typeface="Times New Roman" panose="02020603050405020304" pitchFamily="34" charset="-120"/>
                      </a:rPr>
                      <m:t>𝑛𝑞𝑆𝑣</m:t>
                    </m:r>
                  </m:oMath>
                </a14:m>
                <a:r>
                  <a:rPr kumimoji="0" lang="en-US" altLang="zh-CN" sz="100" b="0" i="0" u="none" strike="noStrike" kern="0" cap="none" spc="-99900" normalizeH="0" baseline="0" noProof="0" dirty="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mc:Choice>
        <mc:Fallback>
          <p:sp>
            <p:nvSpPr>
              <p:cNvPr id="2" name="P_5_BD#97c934a60?sp=1&amp;pid=dba2f305d&amp;color=0,0,0&amp;vtp=1&amp;bt=1&amp;bbb=1&amp;hb=1"/>
              <p:cNvSpPr>
                <a:spLocks noRot="1" noChangeAspect="1" noMove="1" noResize="1" noEditPoints="1" noAdjustHandles="1" noChangeArrowheads="1" noChangeShapeType="1" noTextEdit="1"/>
              </p:cNvSpPr>
              <p:nvPr/>
            </p:nvSpPr>
            <p:spPr>
              <a:xfrm>
                <a:off x="612648" y="468000"/>
                <a:ext cx="10963656" cy="2739517"/>
              </a:xfrm>
              <a:prstGeom prst="rect">
                <a:avLst/>
              </a:prstGeom>
              <a:blipFill rotWithShape="1">
                <a:blip r:embed="rId1"/>
                <a:stretch>
                  <a:fillRect l="-5" r="2" b="-2452"/>
                </a:stretch>
              </a:blipFill>
            </p:spPr>
            <p:txBody>
              <a:bodyPr/>
              <a:lstStyle/>
              <a:p>
                <a:r>
                  <a:rPr lang="zh-CN" altLang="en-US">
                    <a:noFill/>
                  </a:rPr>
                  <a:t> </a:t>
                </a:r>
              </a:p>
            </p:txBody>
          </p:sp>
        </mc:Fallback>
      </mc:AlternateContent>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97c934a60?sp=1&amp;pid=dba2f305d&amp;color=0,0,0&amp;vtp=1&amp;bt=1&amp;bbb=1&amp;hb=1"/>
              <p:cNvSpPr/>
              <p:nvPr/>
            </p:nvSpPr>
            <p:spPr>
              <a:xfrm>
                <a:off x="612648" y="677550"/>
                <a:ext cx="10963656" cy="3158935"/>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2.电流的微观表达式</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𝑛𝑞𝑆𝑣</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的理解</a:t>
                </a:r>
                <a:endParaRPr lang="en-US" altLang="zh-CN" sz="2800" dirty="0"/>
              </a:p>
              <a:p>
                <a:pPr latinLnBrk="1">
                  <a:lnSpc>
                    <a:spcPts val="5100"/>
                  </a:lnSpc>
                </a:pPr>
                <a:r>
                  <a:rPr lang="en-US" altLang="zh-CN" sz="28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𝑄</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den>
                    </m:f>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是电流的定义式，因此</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与通过导体横截面的电荷量</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𝑄</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及时间</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𝑡</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𝑛𝑞𝑣𝑆</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是电流的决定式，从微观上看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，电流不仅决定于导体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中单位体积内的自由电荷数</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、每个自由电荷的电荷量</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、自由电荷定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向移动的平均速率</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𝑣</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，还与导体的横截面积</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𝑆</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有关。</a:t>
                </a:r>
                <a:endParaRPr lang="en-US" altLang="zh-CN" sz="2800" dirty="0"/>
              </a:p>
            </p:txBody>
          </p:sp>
        </mc:Choice>
        <mc:Fallback>
          <p:sp>
            <p:nvSpPr>
              <p:cNvPr id="2" name="P_5_BD#97c934a60?sp=1&amp;pid=dba2f305d&amp;color=0,0,0&amp;vtp=1&amp;bt=1&amp;bbb=1&amp;hb=1"/>
              <p:cNvSpPr>
                <a:spLocks noRot="1" noChangeAspect="1" noMove="1" noResize="1" noEditPoints="1" noAdjustHandles="1" noChangeArrowheads="1" noChangeShapeType="1" noTextEdit="1"/>
              </p:cNvSpPr>
              <p:nvPr/>
            </p:nvSpPr>
            <p:spPr>
              <a:xfrm>
                <a:off x="612648" y="677550"/>
                <a:ext cx="10963656" cy="3158935"/>
              </a:xfrm>
              <a:prstGeom prst="rect">
                <a:avLst/>
              </a:prstGeom>
              <a:blipFill rotWithShape="1">
                <a:blip r:embed="rId1"/>
                <a:stretch>
                  <a:fillRect l="-5" r="2" b="-2117"/>
                </a:stretch>
              </a:blipFill>
            </p:spPr>
            <p:txBody>
              <a:bodyPr/>
              <a:lstStyle/>
              <a:p>
                <a:r>
                  <a:rPr lang="zh-CN" altLang="en-US">
                    <a:noFill/>
                  </a:rPr>
                  <a:t> </a:t>
                </a:r>
              </a:p>
            </p:txBody>
          </p:sp>
        </mc:Fallback>
      </mc:AlternateContent>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97c934a60?sp=1&amp;pid=dba2f305d&amp;color=0,0,0&amp;vtp=1&amp;bt=1&amp;bbb=1"/>
          <p:cNvSpPr/>
          <p:nvPr/>
        </p:nvSpPr>
        <p:spPr>
          <a:xfrm>
            <a:off x="612648" y="468000"/>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3.三种速率的比较</a:t>
            </a:r>
            <a:endParaRPr lang="en-US" altLang="zh-CN" sz="2800" dirty="0"/>
          </a:p>
        </p:txBody>
      </p:sp>
      <mc:AlternateContent xmlns:mc="http://schemas.openxmlformats.org/markup-compatibility/2006" xmlns:a14="http://schemas.microsoft.com/office/drawing/2010/main">
        <mc:Choice Requires="a14">
          <p:graphicFrame>
            <p:nvGraphicFramePr>
              <p:cNvPr id="29" name="P_5_BD#97c934a60?colgroup=4,18,6&amp;pid=dba2f305d&amp;color=0,0,0&amp;vtp=1&amp;bbb=1&amp;hb=1"/>
              <p:cNvGraphicFramePr>
                <a:graphicFrameLocks noGrp="1"/>
              </p:cNvGraphicFramePr>
              <p:nvPr/>
            </p:nvGraphicFramePr>
            <p:xfrm>
              <a:off x="612648" y="1165230"/>
              <a:ext cx="10954512" cy="4880353"/>
            </p:xfrm>
            <a:graphic>
              <a:graphicData uri="http://schemas.openxmlformats.org/drawingml/2006/table">
                <a:tbl>
                  <a:tblPr/>
                  <a:tblGrid>
                    <a:gridCol w="1600200"/>
                    <a:gridCol w="6986016"/>
                    <a:gridCol w="2368296"/>
                  </a:tblGrid>
                  <a:tr h="543683">
                    <a:tc>
                      <a:txBody>
                        <a:bodyPr/>
                        <a:lstStyle/>
                        <a:p>
                          <a:pPr algn="ctr" latinLnBrk="1" hangingPunct="0">
                            <a:lnSpc>
                              <a:spcPts val="4300"/>
                            </a:lnSpc>
                          </a:pP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物理意义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54355">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电子定向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移动速率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导体中的自由电子在静电力作用下定向移动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的速率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14:m>
                            <m:oMath xmlns:m="http://schemas.openxmlformats.org/officeDocument/2006/math">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𝑛𝑒𝑆𝑣</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14:m>
                            <m:oMath xmlns:m="http://schemas.openxmlformats.org/officeDocument/2006/math">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𝑣</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就是电子定向移动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的平均速率，其大小与导体两端的电压及导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体本身的因素有关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一般数量级为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14:m>
                            <m:oMath xmlns:m="http://schemas.openxmlformats.org/officeDocument/2006/math">
                              <m:sSup>
                                <m:sSupPr>
                                  <m:ctrlPr>
                                    <a:rPr lang="en-US" altLang="zh-CN" sz="2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10</m:t>
                                  </m:r>
                                </m:e>
                                <m:sup>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4</m:t>
                                  </m:r>
                                </m:sup>
                              </m:sSup>
                              <m:r>
                                <m:rPr>
                                  <m:nor/>
                                </m:rP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s</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54355">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电子热运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动的速率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电子做无规则热运动的速率，由于热运动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自由电子向各个方向运动的机会相等，故不</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能形成电流。温度越高，电子热运动的速率</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通常情况下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其数量级为</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300"/>
                            </a:lnSpc>
                          </a:pPr>
                          <a14:m>
                            <m:oMath xmlns:m="http://schemas.openxmlformats.org/officeDocument/2006/math">
                              <m:sSup>
                                <m:sSupPr>
                                  <m:ctrlPr>
                                    <a:rPr lang="en-US" altLang="zh-CN" sz="2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10</m:t>
                                  </m:r>
                                </m:e>
                                <m:sup>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5</m:t>
                                  </m:r>
                                </m:sup>
                              </m:sSup>
                              <m:r>
                                <m:rPr>
                                  <m:nor/>
                                </m:rP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s</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9" name="P_5_BD#97c934a60?colgroup=4,18,6&amp;pid=dba2f305d&amp;color=0,0,0&amp;vtp=1&amp;bbb=1&amp;hb=1"/>
              <p:cNvGraphicFramePr>
                <a:graphicFrameLocks noGrp="1"/>
              </p:cNvGraphicFramePr>
              <p:nvPr/>
            </p:nvGraphicFramePr>
            <p:xfrm>
              <a:off x="612648" y="1165230"/>
              <a:ext cx="10954512" cy="4880353"/>
            </p:xfrm>
            <a:graphic>
              <a:graphicData uri="http://schemas.openxmlformats.org/drawingml/2006/table">
                <a:tbl>
                  <a:tblPr/>
                  <a:tblGrid>
                    <a:gridCol w="1600200"/>
                    <a:gridCol w="6986016"/>
                    <a:gridCol w="2368296"/>
                  </a:tblGrid>
                  <a:tr h="543683">
                    <a:tc>
                      <a:txBody>
                        <a:bodyPr/>
                        <a:lstStyle/>
                        <a:p>
                          <a:pPr algn="ctr" latinLnBrk="1" hangingPunct="0">
                            <a:lnSpc>
                              <a:spcPts val="4300"/>
                            </a:lnSpc>
                          </a:pP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物理意义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09800">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电子定向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移动速率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2209800">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电子热运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动的速率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电子做无规则热运动的速率，由于热运动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自由电子向各个方向运动的机会相等，故不</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能形成电流。温度越高，电子热运动的速率</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0" name="P_5_BD#97c934a60?colgroup=4,18,6&amp;pid=dba2f305d&amp;color=0,0,0&amp;mp=1&amp;vtp=1&amp;bt=1&amp;bbb=1&amp;hb=1"/>
              <p:cNvGraphicFramePr>
                <a:graphicFrameLocks noGrp="1"/>
              </p:cNvGraphicFramePr>
              <p:nvPr/>
            </p:nvGraphicFramePr>
            <p:xfrm>
              <a:off x="612648" y="1164590"/>
              <a:ext cx="10954512" cy="3354579"/>
            </p:xfrm>
            <a:graphic>
              <a:graphicData uri="http://schemas.openxmlformats.org/drawingml/2006/table">
                <a:tbl>
                  <a:tblPr/>
                  <a:tblGrid>
                    <a:gridCol w="1600200"/>
                    <a:gridCol w="6986016"/>
                    <a:gridCol w="2368296"/>
                  </a:tblGrid>
                  <a:tr h="564198">
                    <a:tc>
                      <a:txBody>
                        <a:bodyPr/>
                        <a:lstStyle/>
                        <a:p>
                          <a:pPr algn="ctr" latinLnBrk="1" hangingPunct="0">
                            <a:lnSpc>
                              <a:spcPts val="4300"/>
                            </a:lnSpc>
                          </a:pP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物理意义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790381">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电流传导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导体中建立电场的速率，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闭合开关的瞬间，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电路中各处以光速建立恒定的电场，在恒定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电场的作用下，电路中各处的自由电子几乎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同时开始定向移动，整个电路也就几乎同时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形成了电流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等于光速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恒为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14:m>
                            <m:oMath xmlns:m="http://schemas.openxmlformats.org/officeDocument/2006/math">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3</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sSup>
                                <m:sSupPr>
                                  <m:ctrlPr>
                                    <a:rPr lang="en-US" altLang="zh-CN" sz="2800" b="0" i="1"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10</m:t>
                                  </m:r>
                                </m:e>
                                <m:sup>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8</m:t>
                                  </m:r>
                                </m:sup>
                              </m:sSup>
                              <m:r>
                                <m:rPr>
                                  <m:nor/>
                                </m:rP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m:t> </m:t>
                              </m:r>
                              <m:r>
                                <m:rPr>
                                  <m:sty m:val="p"/>
                                </m:rP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m:t>
                              </m:r>
                              <m: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r>
                                <m:rPr>
                                  <m:sty m:val="p"/>
                                </m:rPr>
                                <a:rPr lang="en-US" altLang="zh-CN" sz="2800" b="0" i="0" spc="-10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s</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0" name="P_5_BD#97c934a60?colgroup=4,18,6&amp;pid=dba2f305d&amp;color=0,0,0&amp;mp=1&amp;vtp=1&amp;bt=1&amp;bbb=1&amp;hb=1"/>
              <p:cNvGraphicFramePr>
                <a:graphicFrameLocks noGrp="1"/>
              </p:cNvGraphicFramePr>
              <p:nvPr/>
            </p:nvGraphicFramePr>
            <p:xfrm>
              <a:off x="612648" y="1164590"/>
              <a:ext cx="10954512" cy="3354579"/>
            </p:xfrm>
            <a:graphic>
              <a:graphicData uri="http://schemas.openxmlformats.org/drawingml/2006/table">
                <a:tbl>
                  <a:tblPr/>
                  <a:tblGrid>
                    <a:gridCol w="1600200"/>
                    <a:gridCol w="6986016"/>
                    <a:gridCol w="2368296"/>
                  </a:tblGrid>
                  <a:tr h="564198">
                    <a:tc>
                      <a:txBody>
                        <a:bodyPr/>
                        <a:lstStyle/>
                        <a:p>
                          <a:pPr algn="ctr" latinLnBrk="1" hangingPunct="0">
                            <a:lnSpc>
                              <a:spcPts val="4300"/>
                            </a:lnSpc>
                          </a:pP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物理意义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790190">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电流传导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导体中建立电场的速率，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闭合开关的瞬间，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电路中各处以光速建立恒定的电场，在恒定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电场的作用下，电路中各处的自由电子几乎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同时开始定向移动，整个电路也就几乎同时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形成了电流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2" name="P_5_BD#97c934a60?colgroup=4,18,6&amp;pid=dba2f305d&amp;color=0,0,0&amp;mp=1&amp;vtp=1&amp;bt=1&amp;bbb=1"/>
          <p:cNvSpPr txBox="1"/>
          <p:nvPr/>
        </p:nvSpPr>
        <p:spPr>
          <a:xfrm>
            <a:off x="10849015" y="466344"/>
            <a:ext cx="718145" cy="583878"/>
          </a:xfrm>
          <a:prstGeom prst="rect">
            <a:avLst/>
          </a:prstGeom>
          <a:noFill/>
        </p:spPr>
        <p:txBody>
          <a:bodyPr vert="horz" wrap="none" lIns="0" tIns="0" rIns="0" bIns="0" rtlCol="0">
            <a:spAutoFit/>
          </a:bodyPr>
          <a:lstStyle/>
          <a:p>
            <a:pPr algn="r">
              <a:lnSpc>
                <a:spcPts val="5000"/>
              </a:lnSpc>
            </a:pPr>
            <a:r>
              <a:rPr lang="zh-CN" altLang="en-US" sz="2800">
                <a:latin typeface="Times New Roman" panose="02020603050405020304" pitchFamily="34" charset="0"/>
              </a:rPr>
              <a:t>续表</a:t>
            </a:r>
            <a:endParaRPr lang="zh-CN" altLang="en-US" sz="2800">
              <a:latin typeface="Times New Roman" panose="02020603050405020304" pitchFamily="34" charset="0"/>
            </a:endParaRPr>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893a1caba?pid=be60f785f&amp;color=0,0,0&amp;vtp=1&amp;bt=1&amp;bbb=1&amp;hb=1"/>
          <p:cNvSpPr/>
          <p:nvPr/>
        </p:nvSpPr>
        <p:spPr>
          <a:xfrm>
            <a:off x="612648" y="468000"/>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课时学习素养目标：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1.了解形成电流的条件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，知道电源的作用和导体中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的恒定电场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。（科学思维）</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.理解电流的定义，知道电流的单位和方向。（物理观念）</a:t>
            </a:r>
            <a:endParaRPr lang="en-US" altLang="zh-CN" sz="2800" dirty="0"/>
          </a:p>
          <a:p>
            <a:pPr latinLnBrk="1">
              <a:lnSpc>
                <a:spcPts val="5000"/>
              </a:lnSpc>
            </a:pP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.会推导电流的微观表达式，了解表达式中各物理量的意义。（科学思维）</a:t>
            </a:r>
            <a:endParaRPr lang="en-US" altLang="zh-CN" sz="2800" spc="-1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c8799779?pid=91e2ad98d&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典例精讲</a:t>
            </a:r>
            <a:endParaRPr lang="en-US" altLang="zh-CN" sz="3200" dirty="0"/>
          </a:p>
        </p:txBody>
      </p:sp>
      <p:pic>
        <p:nvPicPr>
          <p:cNvPr id="3" name="QC_5_BD.48_1#6b52772e4?htil=3&amp;pid=8c8799779&amp;color=0,0,0&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58383" y="1200011"/>
            <a:ext cx="3922776"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BD.48_2#6b52772e4?htil=3&amp;sp=1&amp;pid=8c8799779&amp;color=0,0,0&amp;vtp=1&amp;bbb=1&amp;hb=1&amp;hs=1"/>
              <p:cNvSpPr/>
              <p:nvPr/>
            </p:nvSpPr>
            <p:spPr>
              <a:xfrm>
                <a:off x="612648" y="1181724"/>
                <a:ext cx="6912864" cy="1863535"/>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例3</a:t>
                </a:r>
                <a:r>
                  <a:rPr lang="en-US" altLang="zh-CN" sz="28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（2023辽宁葫芦岛月考）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如图所示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属导体的长为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𝑙</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𝑎</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、宽为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𝑏</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，导体单位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体积内的自由电子数为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，自由电子的电荷</a:t>
                </a:r>
                <a:endParaRPr lang="en-US" altLang="zh-CN" sz="2800" dirty="0"/>
              </a:p>
            </p:txBody>
          </p:sp>
        </mc:Choice>
        <mc:Fallback>
          <p:sp>
            <p:nvSpPr>
              <p:cNvPr id="4" name="QC_5_BD.48_2#6b52772e4?htil=3&amp;sp=1&amp;pid=8c8799779&amp;color=0,0,0&amp;vtp=1&amp;bbb=1&amp;hb=1&amp;hs=1"/>
              <p:cNvSpPr>
                <a:spLocks noRot="1" noChangeAspect="1" noMove="1" noResize="1" noEditPoints="1" noAdjustHandles="1" noChangeArrowheads="1" noChangeShapeType="1" noTextEdit="1"/>
              </p:cNvSpPr>
              <p:nvPr/>
            </p:nvSpPr>
            <p:spPr>
              <a:xfrm>
                <a:off x="612648" y="1181724"/>
                <a:ext cx="6912864" cy="1863535"/>
              </a:xfrm>
              <a:prstGeom prst="rect">
                <a:avLst/>
              </a:prstGeom>
              <a:blipFill rotWithShape="1">
                <a:blip r:embed="rId2"/>
                <a:stretch>
                  <a:fillRect l="-7" t="-33" r="2" b="-35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48_2#6b52772e4?htil=3&amp;sp=1&amp;pid=8c8799779&amp;color=0,0,0&amp;vtp=1&amp;bbb=1&amp;hb=1&amp;hs=1"/>
              <p:cNvSpPr/>
              <p:nvPr/>
            </p:nvSpPr>
            <p:spPr>
              <a:xfrm>
                <a:off x="611994" y="3045460"/>
                <a:ext cx="10968012" cy="1201357"/>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量为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𝑒</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，当金属导体</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𝐶</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𝐷</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两端电压为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𝑈</m:t>
                    </m:r>
                  </m:oMath>
                </a14:m>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时，流过导体中的电流为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列说法正确的是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mc:Choice>
        <mc:Fallback>
          <p:sp>
            <p:nvSpPr>
              <p:cNvPr id="6" name="QC_5_BD.48_2#6b52772e4?htil=3&amp;sp=1&amp;pid=8c8799779&amp;color=0,0,0&amp;vtp=1&amp;bbb=1&amp;hb=1&amp;hs=1"/>
              <p:cNvSpPr>
                <a:spLocks noRot="1" noChangeAspect="1" noMove="1" noResize="1" noEditPoints="1" noAdjustHandles="1" noChangeArrowheads="1" noChangeShapeType="1" noTextEdit="1"/>
              </p:cNvSpPr>
              <p:nvPr/>
            </p:nvSpPr>
            <p:spPr>
              <a:xfrm>
                <a:off x="611994" y="3045460"/>
                <a:ext cx="10968012" cy="1201357"/>
              </a:xfrm>
              <a:prstGeom prst="rect">
                <a:avLst/>
              </a:prstGeom>
              <a:blipFill rotWithShape="1">
                <a:blip r:embed="rId3"/>
                <a:stretch>
                  <a:fillRect l="-4" r="1" b="-5714"/>
                </a:stretch>
              </a:blipFill>
            </p:spPr>
            <p:txBody>
              <a:bodyPr/>
              <a:lstStyle/>
              <a:p>
                <a:r>
                  <a:rPr lang="zh-CN" altLang="en-US">
                    <a:noFill/>
                  </a:rPr>
                  <a:t> </a:t>
                </a:r>
              </a:p>
            </p:txBody>
          </p:sp>
        </mc:Fallback>
      </mc:AlternateContent>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0_1#6b52772e4.choices?pid=8c8799779&amp;color=0,0,0&amp;vtp=1&amp;bt=1&amp;bbb=1"/>
              <p:cNvSpPr/>
              <p:nvPr/>
            </p:nvSpPr>
            <p:spPr>
              <a:xfrm>
                <a:off x="612648" y="466344"/>
                <a:ext cx="10963656" cy="2837561"/>
              </a:xfrm>
              <a:prstGeom prst="rect">
                <a:avLst/>
              </a:prstGeom>
              <a:noFill/>
            </p:spPr>
            <p:txBody>
              <a:bodyPr wrap="none" lIns="0" tIns="0" rIns="0" bIns="0" rtlCol="0" anchor="t"/>
              <a:lstStyle/>
              <a:p>
                <a:pPr algn="l" latinLnBrk="1">
                  <a:lnSpc>
                    <a:spcPts val="5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自由电子定向移动的平均速率为</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𝑏𝐼</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𝑛𝑎𝑙𝑒</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a:p>
                <a:pPr latinLnBrk="1">
                  <a:lnSpc>
                    <a:spcPts val="5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自由电子定向移动的平均速率为</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𝑎𝑙𝐼</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𝑛𝑒𝑈</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自由电子定向移动的平均速率为真空中的光速</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𝑐</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a:p>
                <a:pPr latinLnBrk="1">
                  <a:lnSpc>
                    <a:spcPts val="7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自由电子定向移动的平均速率为</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𝑎𝑏𝑛𝑒</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p:txBody>
          </p:sp>
        </mc:Choice>
        <mc:Fallback>
          <p:sp>
            <p:nvSpPr>
              <p:cNvPr id="2" name="QC_5_BD.50_1#6b52772e4.choices?pid=8c8799779&amp;color=0,0,0&amp;vtp=1&amp;bt=1&amp;bbb=1"/>
              <p:cNvSpPr>
                <a:spLocks noRot="1" noChangeAspect="1" noMove="1" noResize="1" noEditPoints="1" noAdjustHandles="1" noChangeArrowheads="1" noChangeShapeType="1" noTextEdit="1"/>
              </p:cNvSpPr>
              <p:nvPr/>
            </p:nvSpPr>
            <p:spPr>
              <a:xfrm>
                <a:off x="612648" y="466344"/>
                <a:ext cx="10963656" cy="2837561"/>
              </a:xfrm>
              <a:prstGeom prst="rect">
                <a:avLst/>
              </a:prstGeom>
              <a:blipFill rotWithShape="1">
                <a:blip r:embed="rId1"/>
                <a:stretch>
                  <a:fillRect l="-5" t="-9" r="2" b="-24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5_AS.51_1#6b52772e4?pid=8c8799779&amp;color=0,0,0&amp;vtp=1&amp;bbb=1"/>
              <p:cNvSpPr/>
              <p:nvPr/>
            </p:nvSpPr>
            <p:spPr>
              <a:xfrm>
                <a:off x="612648" y="3304476"/>
                <a:ext cx="10963656" cy="818261"/>
              </a:xfrm>
              <a:prstGeom prst="rect">
                <a:avLst/>
              </a:prstGeom>
              <a:noFill/>
            </p:spPr>
            <p:txBody>
              <a:bodyPr wrap="none" lIns="0" tIns="0" rIns="0" bIns="0" rtlCol="0" anchor="t"/>
              <a:lstStyle/>
              <a:p>
                <a:pPr algn="l" latinLnBrk="1">
                  <a:lnSpc>
                    <a:spcPts val="7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由电流的微观表达式可得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𝑛𝑒𝑎𝑏𝑣</m:t>
                    </m:r>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𝑣</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𝑎𝑏𝑛𝑒</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，故选D。</a:t>
                </a:r>
                <a:endParaRPr lang="en-US" altLang="zh-CN" sz="2800" dirty="0"/>
              </a:p>
            </p:txBody>
          </p:sp>
        </mc:Choice>
        <mc:Fallback>
          <p:sp>
            <p:nvSpPr>
              <p:cNvPr id="3" name="QC_5_AS.51_1#6b52772e4?pid=8c8799779&amp;color=0,0,0&amp;vtp=1&amp;bbb=1"/>
              <p:cNvSpPr>
                <a:spLocks noRot="1" noChangeAspect="1" noMove="1" noResize="1" noEditPoints="1" noAdjustHandles="1" noChangeArrowheads="1" noChangeShapeType="1" noTextEdit="1"/>
              </p:cNvSpPr>
              <p:nvPr/>
            </p:nvSpPr>
            <p:spPr>
              <a:xfrm>
                <a:off x="612648" y="3304476"/>
                <a:ext cx="10963656" cy="818261"/>
              </a:xfrm>
              <a:prstGeom prst="rect">
                <a:avLst/>
              </a:prstGeom>
              <a:blipFill rotWithShape="1">
                <a:blip r:embed="rId2"/>
                <a:stretch>
                  <a:fillRect l="-5" t="-70" r="2" b="-8575"/>
                </a:stretch>
              </a:blipFill>
            </p:spPr>
            <p:txBody>
              <a:bodyPr/>
              <a:lstStyle/>
              <a:p>
                <a:r>
                  <a:rPr lang="zh-CN" altLang="en-US">
                    <a:noFill/>
                  </a:rPr>
                  <a:t> </a:t>
                </a:r>
              </a:p>
            </p:txBody>
          </p:sp>
        </mc:Fallback>
      </mc:AlternateContent>
      <p:sp>
        <p:nvSpPr>
          <p:cNvPr id="4" name="QC_5_AN.49_1#6b52772e4.bracket?pid=8c8799779&amp;color=0,0,0&amp;vpa=21&amp;vtp=1&amp;answeroption=D"/>
          <p:cNvSpPr txBox="1"/>
          <p:nvPr/>
        </p:nvSpPr>
        <p:spPr>
          <a:xfrm>
            <a:off x="485648" y="2734945"/>
            <a:ext cx="564257" cy="677108"/>
          </a:xfrm>
          <a:prstGeom prst="rect">
            <a:avLst/>
          </a:prstGeom>
          <a:noFill/>
        </p:spPr>
        <p:txBody>
          <a:bodyPr vert="horz" wrap="none" lIns="0" tIns="0" rIns="0" bIns="0" rtlCol="0">
            <a:spAutoFit/>
          </a:bodyPr>
          <a:lstStyle/>
          <a:p>
            <a:r>
              <a:rPr lang="zh-CN" altLang="en-US" sz="4400" b="1">
                <a:solidFill>
                  <a:srgbClr val="FF0000"/>
                </a:solidFill>
                <a:latin typeface="华文细黑" panose="02010600040101010101" pitchFamily="2" charset="-122"/>
              </a:rPr>
              <a:t>√</a:t>
            </a:r>
            <a:endParaRPr lang="zh-CN" altLang="en-US" sz="4400" b="1">
              <a:solidFill>
                <a:srgbClr val="FF0000"/>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ipe(left)">
                                      <p:cBhvr>
                                        <p:cTn id="12" dur="500"/>
                                        <p:tgtEl>
                                          <p:spTgt spid="3">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d74420ede?sp=1&amp;pid=8c8799779&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迁移应用</a:t>
            </a:r>
            <a:endParaRPr lang="en-US" altLang="zh-CN" sz="3000" dirty="0"/>
          </a:p>
        </p:txBody>
      </p:sp>
      <mc:AlternateContent xmlns:mc="http://schemas.openxmlformats.org/markup-compatibility/2006">
        <mc:Choice xmlns:a14="http://schemas.microsoft.com/office/drawing/2010/main" Requires="a14">
          <p:sp>
            <p:nvSpPr>
              <p:cNvPr id="3" name="QC_6_BD.52_1#c5cd5a819?pid=d74420ede&amp;color=0,0,0&amp;vtp=1&amp;bbb=1&amp;hb=1"/>
              <p:cNvSpPr/>
              <p:nvPr/>
            </p:nvSpPr>
            <p:spPr>
              <a:xfrm>
                <a:off x="612648" y="1135253"/>
                <a:ext cx="10963656" cy="1849057"/>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通过某段圆柱形导体的电流大小为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，该导体中单位长度的自由电荷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m:t>
                    </m:r>
                  </m:oMath>
                </a14:m>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，每个自由电荷的电荷量均为</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。则导体中自由电荷定向移动速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a:t>
                </a:r>
                <a14:m>
                  <m:oMath xmlns:m="http://schemas.openxmlformats.org/officeDocument/2006/math">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𝑣</m:t>
                    </m:r>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的大小为(</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mc:Choice>
        <mc:Fallback>
          <p:sp>
            <p:nvSpPr>
              <p:cNvPr id="3" name="QC_6_BD.52_1#c5cd5a819?pid=d74420ede&amp;color=0,0,0&amp;vtp=1&amp;bbb=1&amp;hb=1"/>
              <p:cNvSpPr>
                <a:spLocks noRot="1" noChangeAspect="1" noMove="1" noResize="1" noEditPoints="1" noAdjustHandles="1" noChangeArrowheads="1" noChangeShapeType="1" noTextEdit="1"/>
              </p:cNvSpPr>
              <p:nvPr/>
            </p:nvSpPr>
            <p:spPr>
              <a:xfrm>
                <a:off x="612648" y="1135253"/>
                <a:ext cx="10963656" cy="1849057"/>
              </a:xfrm>
              <a:prstGeom prst="rect">
                <a:avLst/>
              </a:prstGeom>
              <a:blipFill rotWithShape="1">
                <a:blip r:embed="rId1"/>
                <a:stretch>
                  <a:fillRect l="-5" t="-27" r="2" b="-3685"/>
                </a:stretch>
              </a:blipFill>
            </p:spPr>
            <p:txBody>
              <a:bodyPr/>
              <a:lstStyle/>
              <a:p>
                <a:r>
                  <a:rPr lang="zh-CN" altLang="en-US">
                    <a:noFill/>
                  </a:rPr>
                  <a:t> </a:t>
                </a:r>
              </a:p>
            </p:txBody>
          </p:sp>
        </mc:Fallback>
      </mc:AlternateContent>
      <p:sp>
        <p:nvSpPr>
          <p:cNvPr id="4" name="QC_6_AN.53_1#c5cd5a819.bracket?pid=d74420ede&amp;color=0,0,0&amp;vpa=22&amp;vtp=1"/>
          <p:cNvSpPr/>
          <p:nvPr/>
        </p:nvSpPr>
        <p:spPr>
          <a:xfrm>
            <a:off x="2871756" y="2417318"/>
            <a:ext cx="515938"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mc:AlternateContent xmlns:mc="http://schemas.openxmlformats.org/markup-compatibility/2006">
        <mc:Choice xmlns:a14="http://schemas.microsoft.com/office/drawing/2010/main" Requires="a14">
          <p:sp>
            <p:nvSpPr>
              <p:cNvPr id="5" name="QC_6_BD.54_1#c5cd5a819.choices?pid=d74420ede&amp;color=0,0,0&amp;vtp=1&amp;bbb=1"/>
              <p:cNvSpPr/>
              <p:nvPr/>
            </p:nvSpPr>
            <p:spPr>
              <a:xfrm>
                <a:off x="612648" y="2987675"/>
                <a:ext cx="10963656" cy="901700"/>
              </a:xfrm>
              <a:prstGeom prst="rect">
                <a:avLst/>
              </a:prstGeom>
              <a:noFill/>
            </p:spPr>
            <p:txBody>
              <a:bodyPr wrap="none" lIns="0" tIns="0" rIns="0" bIns="0" rtlCol="0" anchor="t"/>
              <a:lstStyle/>
              <a:p>
                <a:pPr latinLnBrk="1">
                  <a:lnSpc>
                    <a:spcPts val="7100"/>
                  </a:lnSpc>
                  <a:tabLst>
                    <a:tab pos="2848610" algn="l"/>
                    <a:tab pos="5659120" algn="l"/>
                    <a:tab pos="8381365" algn="l"/>
                  </a:tabLst>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𝑁𝑞</m:t>
                        </m:r>
                      </m:den>
                    </m:f>
                  </m:oMath>
                </a14:m>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𝑁𝑞</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m:t>
                        </m:r>
                      </m:den>
                    </m:f>
                  </m:oMath>
                </a14:m>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𝐼𝑞</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m:t>
                        </m:r>
                      </m:den>
                    </m:f>
                  </m:oMath>
                </a14:m>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𝑁𝐼</m:t>
                        </m:r>
                      </m:num>
                      <m:den>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𝑞</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p:txBody>
          </p:sp>
        </mc:Choice>
        <mc:Fallback>
          <p:sp>
            <p:nvSpPr>
              <p:cNvPr id="5" name="QC_6_BD.54_1#c5cd5a819.choices?pid=d74420ede&amp;color=0,0,0&amp;vtp=1&amp;bbb=1"/>
              <p:cNvSpPr>
                <a:spLocks noRot="1" noChangeAspect="1" noMove="1" noResize="1" noEditPoints="1" noAdjustHandles="1" noChangeArrowheads="1" noChangeShapeType="1" noTextEdit="1"/>
              </p:cNvSpPr>
              <p:nvPr/>
            </p:nvSpPr>
            <p:spPr>
              <a:xfrm>
                <a:off x="612648" y="2987675"/>
                <a:ext cx="10963656" cy="901700"/>
              </a:xfrm>
              <a:prstGeom prst="rect">
                <a:avLst/>
              </a:prstGeom>
              <a:blipFill rotWithShape="1">
                <a:blip r:embed="rId2"/>
                <a:stretch>
                  <a:fillRect l="-5" r="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55_1#c5cd5a819?pid=d74420ede&amp;color=0,0,0&amp;vtp=1&amp;bbb=1&amp;hb=1"/>
              <p:cNvSpPr/>
              <p:nvPr/>
            </p:nvSpPr>
            <p:spPr>
              <a:xfrm>
                <a:off x="612648" y="3889375"/>
                <a:ext cx="10963656" cy="1587500"/>
              </a:xfrm>
              <a:prstGeom prst="rect">
                <a:avLst/>
              </a:prstGeom>
              <a:noFill/>
            </p:spPr>
            <p:txBody>
              <a:bodyPr wrap="none" lIns="0" tIns="0" rIns="0" bIns="0" rtlCol="0" anchor="t"/>
              <a:lstStyle/>
              <a:p>
                <a:pPr algn="l" latinLnBrk="1">
                  <a:lnSpc>
                    <a:spcPts val="54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设导体横截面积为</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𝑆</m:t>
                    </m:r>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，故单位体积的自由电荷数为</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𝑛</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𝑁𝑙</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𝑆𝑙</m:t>
                        </m:r>
                      </m:den>
                    </m:f>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𝑁</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𝑆</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7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𝑛𝑞𝑆𝑣</m:t>
                    </m:r>
                  </m:oMath>
                </a14:m>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a:t>
                </a:r>
                <a14:m>
                  <m:oMath xmlns:m="http://schemas.openxmlformats.org/officeDocument/2006/math">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𝑣</m:t>
                    </m:r>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m:t>
                    </m:r>
                    <m:f>
                      <m:fPr>
                        <m:ctrlPr>
                          <a:rPr lang="en-US" altLang="zh-CN" sz="2800" b="0" i="1"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ctrlPr>
                      </m:fPr>
                      <m:num>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𝐼</m:t>
                        </m:r>
                      </m:num>
                      <m:den>
                        <m:r>
                          <a:rPr lang="en-US" altLang="zh-CN" sz="2800" b="0" i="0" dirty="0">
                            <a:solidFill>
                              <a:srgbClr val="FF0000"/>
                            </a:solidFill>
                            <a:latin typeface="Cambria Math" panose="02040503050406030204" pitchFamily="18" charset="0"/>
                            <a:ea typeface="微软雅黑" panose="020B0503020204020204" pitchFamily="34" charset="-122"/>
                            <a:cs typeface="Times New Roman" panose="02020603050405020304" pitchFamily="34" charset="-120"/>
                          </a:rPr>
                          <m:t>𝑁𝑞</m:t>
                        </m:r>
                      </m:den>
                    </m:f>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，故选A。</a:t>
                </a:r>
                <a:endParaRPr lang="en-US" altLang="zh-CN" sz="2800" dirty="0"/>
              </a:p>
            </p:txBody>
          </p:sp>
        </mc:Choice>
        <mc:Fallback>
          <p:sp>
            <p:nvSpPr>
              <p:cNvPr id="6" name="QC_6_AS.55_1#c5cd5a819?pid=d74420ede&amp;color=0,0,0&amp;vtp=1&amp;bbb=1&amp;hb=1"/>
              <p:cNvSpPr>
                <a:spLocks noRot="1" noChangeAspect="1" noMove="1" noResize="1" noEditPoints="1" noAdjustHandles="1" noChangeArrowheads="1" noChangeShapeType="1" noTextEdit="1"/>
              </p:cNvSpPr>
              <p:nvPr/>
            </p:nvSpPr>
            <p:spPr>
              <a:xfrm>
                <a:off x="612648" y="3889375"/>
                <a:ext cx="10963656" cy="1587500"/>
              </a:xfrm>
              <a:prstGeom prst="rect">
                <a:avLst/>
              </a:prstGeom>
              <a:blipFill rotWithShape="1">
                <a:blip r:embed="rId3"/>
                <a:stretch>
                  <a:fillRect l="-5" r="2"/>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f546983ca?lid=f546983ca&amp;cid=f546983ca&amp;vtp=1" descr="preencoded.png">
            <a:hlinkClick r:id="rId1" action="ppaction://hlinksldjump"/>
          </p:cNvPr>
          <p:cNvPicPr>
            <a:picLocks noChangeAspect="1"/>
          </p:cNvPicPr>
          <p:nvPr/>
        </p:nvPicPr>
        <p:blipFill>
          <a:blip r:embed="rId2"/>
          <a:stretch>
            <a:fillRect/>
          </a:stretch>
        </p:blipFill>
        <p:spPr>
          <a:xfrm>
            <a:off x="3163824" y="2002536"/>
            <a:ext cx="429768" cy="429768"/>
          </a:xfrm>
          <a:prstGeom prst="rect">
            <a:avLst/>
          </a:prstGeom>
        </p:spPr>
      </p:pic>
      <p:sp>
        <p:nvSpPr>
          <p:cNvPr id="3" name="C_1#目录1:f546983ca?lid=f546983ca&amp;cid=f546983ca&amp;vtp=1&amp;bt=1&amp;bbb=1">
            <a:hlinkClick r:id="rId1" action="ppaction://hlinksldjump"/>
          </p:cNvPr>
          <p:cNvSpPr/>
          <p:nvPr/>
        </p:nvSpPr>
        <p:spPr>
          <a:xfrm>
            <a:off x="3675888" y="1965960"/>
            <a:ext cx="8101584" cy="502920"/>
          </a:xfrm>
          <a:prstGeom prst="rect">
            <a:avLst/>
          </a:prstGeom>
          <a:noFill/>
        </p:spPr>
        <p:txBody>
          <a:bodyPr wrap="none" lIns="0" tIns="0" rIns="0" bIns="0" rtlCol="0" anchor="ctr"/>
          <a:lstStyle/>
          <a:p>
            <a:pPr marL="71755" algn="l" latinLnBrk="1">
              <a:lnSpc>
                <a:spcPts val="39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任务学习一</a:t>
            </a:r>
            <a:r>
              <a:rPr lang="en-US" altLang="zh-CN" sz="31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电源</a:t>
            </a:r>
            <a:endParaRPr lang="en-US" altLang="zh-CN" sz="3050" dirty="0"/>
          </a:p>
        </p:txBody>
      </p:sp>
      <p:pic>
        <p:nvPicPr>
          <p:cNvPr id="4" name="C_1#目录1:f546983ca?lid=eb561991f&amp;cid=eb561991f&amp;vtp=1" descr="preencoded.png">
            <a:hlinkClick r:id="rId3" action="ppaction://hlinksldjump"/>
          </p:cNvPr>
          <p:cNvPicPr>
            <a:picLocks noChangeAspect="1"/>
          </p:cNvPicPr>
          <p:nvPr/>
        </p:nvPicPr>
        <p:blipFill>
          <a:blip r:embed="rId2"/>
          <a:stretch>
            <a:fillRect/>
          </a:stretch>
        </p:blipFill>
        <p:spPr>
          <a:xfrm>
            <a:off x="3163824" y="2935224"/>
            <a:ext cx="429768" cy="429768"/>
          </a:xfrm>
          <a:prstGeom prst="rect">
            <a:avLst/>
          </a:prstGeom>
        </p:spPr>
      </p:pic>
      <p:sp>
        <p:nvSpPr>
          <p:cNvPr id="5" name="C_1#目录1:f546983ca?lid=eb561991f&amp;cid=eb561991f&amp;vtp=1&amp;bbb=1">
            <a:hlinkClick r:id="rId3" action="ppaction://hlinksldjump"/>
          </p:cNvPr>
          <p:cNvSpPr/>
          <p:nvPr/>
        </p:nvSpPr>
        <p:spPr>
          <a:xfrm>
            <a:off x="3675888" y="2898648"/>
            <a:ext cx="8101584" cy="502920"/>
          </a:xfrm>
          <a:prstGeom prst="rect">
            <a:avLst/>
          </a:prstGeom>
          <a:noFill/>
        </p:spPr>
        <p:txBody>
          <a:bodyPr wrap="none" lIns="0" tIns="0" rIns="0" bIns="0" rtlCol="0" anchor="ctr"/>
          <a:lstStyle/>
          <a:p>
            <a:pPr marL="71755" algn="l" latinLnBrk="1">
              <a:lnSpc>
                <a:spcPts val="39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任务学习二</a:t>
            </a:r>
            <a:r>
              <a:rPr lang="en-US" altLang="zh-CN" sz="31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恒定电流</a:t>
            </a:r>
            <a:endParaRPr lang="en-US" altLang="zh-CN" sz="3050" dirty="0"/>
          </a:p>
        </p:txBody>
      </p:sp>
      <p:pic>
        <p:nvPicPr>
          <p:cNvPr id="6" name="C_1#目录1:f546983ca?lid=91e2ad98d&amp;cid=91e2ad98d&amp;vtp=1" descr="preencoded.png">
            <a:hlinkClick r:id="rId4" action="ppaction://hlinksldjump"/>
          </p:cNvPr>
          <p:cNvPicPr>
            <a:picLocks noChangeAspect="1"/>
          </p:cNvPicPr>
          <p:nvPr/>
        </p:nvPicPr>
        <p:blipFill>
          <a:blip r:embed="rId2"/>
          <a:stretch>
            <a:fillRect/>
          </a:stretch>
        </p:blipFill>
        <p:spPr>
          <a:xfrm>
            <a:off x="3163824" y="3867912"/>
            <a:ext cx="429768" cy="429768"/>
          </a:xfrm>
          <a:prstGeom prst="rect">
            <a:avLst/>
          </a:prstGeom>
        </p:spPr>
      </p:pic>
      <p:sp>
        <p:nvSpPr>
          <p:cNvPr id="7" name="C_1#目录1:f546983ca?lid=91e2ad98d&amp;cid=91e2ad98d&amp;vtp=1&amp;bbb=1">
            <a:hlinkClick r:id="rId4" action="ppaction://hlinksldjump"/>
          </p:cNvPr>
          <p:cNvSpPr/>
          <p:nvPr/>
        </p:nvSpPr>
        <p:spPr>
          <a:xfrm>
            <a:off x="3675888" y="3831336"/>
            <a:ext cx="8101584" cy="502920"/>
          </a:xfrm>
          <a:prstGeom prst="rect">
            <a:avLst/>
          </a:prstGeom>
          <a:noFill/>
        </p:spPr>
        <p:txBody>
          <a:bodyPr wrap="none" lIns="0" tIns="0" rIns="0" bIns="0" rtlCol="0" anchor="ctr"/>
          <a:lstStyle/>
          <a:p>
            <a:pPr marL="71755" algn="l" latinLnBrk="1">
              <a:lnSpc>
                <a:spcPts val="39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任务学习三</a:t>
            </a:r>
            <a:r>
              <a:rPr lang="en-US" altLang="zh-CN" sz="31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电流的微观表达式</a:t>
            </a:r>
            <a:endParaRPr lang="en-US" altLang="zh-CN" sz="305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546983ca.fixed?pid=be60f785f&amp;color=0,173,163&amp;vtp=1&amp;bbb=1"/>
          <p:cNvSpPr/>
          <p:nvPr/>
        </p:nvSpPr>
        <p:spPr>
          <a:xfrm>
            <a:off x="1417320" y="2267712"/>
            <a:ext cx="9363456" cy="1115568"/>
          </a:xfrm>
          <a:prstGeom prst="rect">
            <a:avLst/>
          </a:prstGeom>
          <a:noFill/>
        </p:spPr>
        <p:txBody>
          <a:bodyPr wrap="none" lIns="0" tIns="0" rIns="0" bIns="0" rtlCol="0" anchor="b"/>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任务学习一</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电源</a:t>
            </a:r>
            <a:endParaRPr lang="en-US" altLang="zh-CN" sz="4000" dirty="0"/>
          </a:p>
        </p:txBody>
      </p:sp>
      <p:sp>
        <p:nvSpPr>
          <p:cNvPr id="3" name="C_3#f546983ca"/>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_1#7c608fab8?pid=f546983ca&amp;color=0,0,0&amp;vtp=1&amp;bt=1&amp;bbb=1&amp;hb=1"/>
          <p:cNvSpPr/>
          <p:nvPr/>
        </p:nvSpPr>
        <p:spPr>
          <a:xfrm>
            <a:off x="612648" y="468000"/>
            <a:ext cx="10963656" cy="2511235"/>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有A、B两个导体，分别带正、负电荷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，如果在它们之间连接一条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，自由电子由B定向移动到A，在导线中产生一个瞬时电流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两个导体成为一个等势体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，达到静电平衡，不再有电流产生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。如何才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能使导线中存在持续电流呢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pic>
        <p:nvPicPr>
          <p:cNvPr id="3" name="QO_4_BD.1_3#7c608fab8?htil=1&amp;pid=f546983ca&amp;color=0,0,0&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38528" y="3099440"/>
            <a:ext cx="2834640"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1_4#7c608fab8?htil=1&amp;pid=f546983ca&amp;color=0,0,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62397" y="3482980"/>
            <a:ext cx="1883664" cy="7589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AN.2_1#7c608fab8?pid=f546983ca&amp;color=0,0,0&amp;vtp=1&amp;bbb=1"/>
          <p:cNvSpPr/>
          <p:nvPr/>
        </p:nvSpPr>
        <p:spPr>
          <a:xfrm>
            <a:off x="612648" y="4953640"/>
            <a:ext cx="10963656" cy="553657"/>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可在A、B之间接一能将电子从A搬运到B的装置。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3db5a60e?pid=f546983ca&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新知梳理</a:t>
            </a:r>
            <a:endParaRPr lang="en-US" altLang="zh-CN" sz="3200" dirty="0"/>
          </a:p>
        </p:txBody>
      </p:sp>
      <p:sp>
        <p:nvSpPr>
          <p:cNvPr id="3" name="P_5_BD#af1e06146?sp=1&amp;pid=33db5a60e&amp;color=0,0,0&amp;vtp=1&amp;bbb=1"/>
          <p:cNvSpPr/>
          <p:nvPr/>
        </p:nvSpPr>
        <p:spPr>
          <a:xfrm>
            <a:off x="612648" y="1181724"/>
            <a:ext cx="10963656" cy="2510917"/>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：电路中能把电子从</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搬运到</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的装置。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2.作用</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1" hangingPunct="1">
              <a:lnSpc>
                <a:spcPts val="51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（1）移送电荷，维持电源正、负极间有一定的</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2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1" hangingPunct="1">
              <a:lnSpc>
                <a:spcPts val="5000"/>
              </a:lnSpc>
              <a:spcBef>
                <a:spcPts val="0"/>
              </a:spcBef>
              <a:spcAft>
                <a:spcPts val="0"/>
              </a:spcAft>
              <a:buClrTx/>
              <a:buSzTx/>
              <a:buFontTx/>
              <a:buNone/>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（2）保持电路中有持续的电流。</a:t>
            </a:r>
            <a:endParaRPr lang="en-US" altLang="zh-CN" sz="2800" dirty="0"/>
          </a:p>
        </p:txBody>
      </p:sp>
      <p:sp>
        <p:nvSpPr>
          <p:cNvPr id="7" name="P_5_AN.3_1#af1e06146.blank?pid=33db5a60e&amp;color=0,0,0&amp;vpa=1&amp;vtp=1&amp;bbb=1"/>
          <p:cNvSpPr/>
          <p:nvPr/>
        </p:nvSpPr>
        <p:spPr>
          <a:xfrm>
            <a:off x="4801266" y="1151244"/>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正极</a:t>
            </a:r>
            <a:endParaRPr lang="en-US" altLang="zh-CN" sz="2800" dirty="0"/>
          </a:p>
        </p:txBody>
      </p:sp>
      <p:sp>
        <p:nvSpPr>
          <p:cNvPr id="8" name="P_5_AN.4_1#af1e06146.blank?pid=33db5a60e&amp;color=0,0,0&amp;vpa=2&amp;vtp=1&amp;bbb=1"/>
          <p:cNvSpPr/>
          <p:nvPr/>
        </p:nvSpPr>
        <p:spPr>
          <a:xfrm>
            <a:off x="6934867" y="1151244"/>
            <a:ext cx="973138"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负极</a:t>
            </a:r>
            <a:endParaRPr lang="en-US" altLang="zh-CN" sz="2800" dirty="0"/>
          </a:p>
        </p:txBody>
      </p:sp>
      <p:sp>
        <p:nvSpPr>
          <p:cNvPr id="9" name="P_5_AN.5_1#af1e06146.blank?pid=33db5a60e&amp;color=0,0,0&amp;vpa=3&amp;vtp=1&amp;bbb=1"/>
          <p:cNvSpPr/>
          <p:nvPr/>
        </p:nvSpPr>
        <p:spPr>
          <a:xfrm>
            <a:off x="7912767" y="2446644"/>
            <a:ext cx="1330325"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电势差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84b27710?pid=33db5a60e&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思考交流</a:t>
            </a:r>
            <a:endParaRPr lang="en-US" altLang="zh-CN" sz="3000" dirty="0"/>
          </a:p>
        </p:txBody>
      </p:sp>
      <p:sp>
        <p:nvSpPr>
          <p:cNvPr id="3" name="QO_6_BD.6_1#486645450?pid=f84b27710&amp;color=0,0,0&amp;vtp=1&amp;bbb=1"/>
          <p:cNvSpPr/>
          <p:nvPr/>
        </p:nvSpPr>
        <p:spPr>
          <a:xfrm>
            <a:off x="612648" y="1139952"/>
            <a:ext cx="10963656" cy="567817"/>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判断下列说法正误。</a:t>
            </a:r>
            <a:endParaRPr lang="en-US" altLang="zh-CN" sz="2800" dirty="0"/>
          </a:p>
        </p:txBody>
      </p:sp>
      <p:sp>
        <p:nvSpPr>
          <p:cNvPr id="4" name="QT_7_BD.7_1#118cd3ff5?pid=486645450&amp;color=0,0,0&amp;vtp=1&amp;bbb=1"/>
          <p:cNvSpPr/>
          <p:nvPr/>
        </p:nvSpPr>
        <p:spPr>
          <a:xfrm>
            <a:off x="612648" y="1779143"/>
            <a:ext cx="10963656" cy="553657"/>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电源的两极间存在一定的电势差。</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5" name="QT_7_AN.8_1#118cd3ff5.bracket?pid=486645450&amp;color=0,0,0&amp;vpa=4&amp;vtp=1"/>
          <p:cNvSpPr/>
          <p:nvPr/>
        </p:nvSpPr>
        <p:spPr>
          <a:xfrm>
            <a:off x="7138067" y="1765808"/>
            <a:ext cx="454025" cy="567817"/>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6" name="QT_7_BD.9_1#394d3539e?pid=486645450&amp;color=0,0,0&amp;vtp=1&amp;bbb=1"/>
          <p:cNvSpPr/>
          <p:nvPr/>
        </p:nvSpPr>
        <p:spPr>
          <a:xfrm>
            <a:off x="612648" y="2400808"/>
            <a:ext cx="10963656" cy="553657"/>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电源能把正电荷从正极搬到负极。</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7" name="QT_7_AN.10_1#394d3539e.bracket?pid=486645450&amp;color=0,0,0&amp;vpa=5&amp;vtp=1"/>
          <p:cNvSpPr/>
          <p:nvPr/>
        </p:nvSpPr>
        <p:spPr>
          <a:xfrm>
            <a:off x="7061867" y="2387473"/>
            <a:ext cx="615950" cy="553657"/>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8" name="QT_7_AS.11_1#394d3539e?pid=486645450&amp;color=0,0,0&amp;vtp=1&amp;bbb=1"/>
          <p:cNvSpPr/>
          <p:nvPr/>
        </p:nvSpPr>
        <p:spPr>
          <a:xfrm>
            <a:off x="612648" y="3022473"/>
            <a:ext cx="10963656" cy="553657"/>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电源能把电子从正极搬到负极。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8"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2_1#25d03f7ad?pid=f84b27710&amp;color=0,0,0&amp;vtp=1&amp;bt=1&amp;bbb=1&amp;hb=1"/>
          <p:cNvSpPr/>
          <p:nvPr/>
        </p:nvSpPr>
        <p:spPr>
          <a:xfrm>
            <a:off x="612648" y="468000"/>
            <a:ext cx="10963656" cy="1215835"/>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电闪雷鸣时，强大的电流使天空不时发出耀眼的闪电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，但它只存在于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一瞬间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，而手电筒中的小灯泡却能持续发光，这是为什么？</a:t>
            </a:r>
            <a:endParaRPr lang="en-US" altLang="zh-CN" sz="2800" dirty="0"/>
          </a:p>
        </p:txBody>
      </p:sp>
      <p:sp>
        <p:nvSpPr>
          <p:cNvPr id="3" name="QO_6_AN.13_1#25d03f7ad?pid=f84b27710&amp;color=0,0,0&amp;vtp=1&amp;bbb=1&amp;hb=1"/>
          <p:cNvSpPr/>
          <p:nvPr/>
        </p:nvSpPr>
        <p:spPr>
          <a:xfrm>
            <a:off x="612648" y="1757875"/>
            <a:ext cx="10963656" cy="2511235"/>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闪电只存在于一瞬间，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两块带异种电荷的云将其间的空气电离，</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发生放电现象形成电流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，云上的电荷释放完了，电流也就没有了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路中有电源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，电源能给小灯泡提供持续的电流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，所以连接在电路中的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小灯泡能持续发光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ags/tag1.xml><?xml version="1.0" encoding="utf-8"?>
<p:tagLst xmlns:p="http://schemas.openxmlformats.org/presentationml/2006/main">
  <p:tag name="commondata" val="eyJoZGlkIjoiZTk0YTQzOGFjYmFhZTQ4MmU4ZWIxYThlMDg3MTZiOWE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4163</Words>
  <Application>WPS 演示</Application>
  <PresentationFormat>宽屏</PresentationFormat>
  <Paragraphs>305</Paragraphs>
  <Slides>33</Slides>
  <Notes>33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33</vt:i4>
      </vt:variant>
    </vt:vector>
  </HeadingPairs>
  <TitlesOfParts>
    <vt:vector size="47" baseType="lpstr">
      <vt:lpstr>Arial</vt:lpstr>
      <vt:lpstr>宋体</vt:lpstr>
      <vt:lpstr>Wingdings</vt:lpstr>
      <vt:lpstr>Times New Roman</vt:lpstr>
      <vt:lpstr>微软雅黑</vt:lpstr>
      <vt:lpstr>Times New Roman</vt:lpstr>
      <vt:lpstr>宋体</vt:lpstr>
      <vt:lpstr>Calibri</vt:lpstr>
      <vt:lpstr>等线</vt:lpstr>
      <vt:lpstr>楷体</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Administrator</cp:lastModifiedBy>
  <cp:revision>5</cp:revision>
  <dcterms:created xsi:type="dcterms:W3CDTF">2024-05-07T08:53:00Z</dcterms:created>
  <dcterms:modified xsi:type="dcterms:W3CDTF">2024-06-19T10:45:01Z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5C1A26B0B1D249BF85D0C52FEB54D577_12</vt:lpwstr>
  </property>
  <property fmtid="{D5CDD505-2E9C-101B-9397-08002B2CF9AE}" pid="3" name="KSOProductBuildVer">
    <vt:lpwstr>2052-12.1.0.16929</vt:lpwstr>
  </property>
</Properties>
</file>